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78" r:id="rId2"/>
    <p:sldId id="283" r:id="rId3"/>
    <p:sldId id="321" r:id="rId4"/>
    <p:sldId id="294" r:id="rId5"/>
    <p:sldId id="295" r:id="rId6"/>
    <p:sldId id="296" r:id="rId7"/>
    <p:sldId id="297" r:id="rId8"/>
    <p:sldId id="298" r:id="rId9"/>
    <p:sldId id="322" r:id="rId10"/>
    <p:sldId id="301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7" r:id="rId21"/>
    <p:sldId id="318" r:id="rId22"/>
    <p:sldId id="319" r:id="rId23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uke" initials="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2DF50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2838BEF-8BB2-4498-84A7-C5851F593DF1}" styleName="Stile medio 4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15" autoAdjust="0"/>
    <p:restoredTop sz="94707" autoAdjust="0"/>
  </p:normalViewPr>
  <p:slideViewPr>
    <p:cSldViewPr showGuides="1">
      <p:cViewPr varScale="1">
        <p:scale>
          <a:sx n="72" d="100"/>
          <a:sy n="72" d="100"/>
        </p:scale>
        <p:origin x="102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862" y="0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F8A031-9784-4CB0-A721-58611E1ED1FE}" type="datetimeFigureOut">
              <a:rPr lang="it-IT" smtClean="0"/>
              <a:pPr/>
              <a:t>11/11/2021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272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9862" y="9428272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2D36F5-7E93-43FB-83E3-DFBEDBF4709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90035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9D49AFC-D5A7-45EB-A2F7-34B986ADCD44}" type="datetimeFigureOut">
              <a:rPr lang="it-IT" smtClean="0"/>
              <a:pPr/>
              <a:t>11/11/2021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D36616F-9792-4C4A-AF62-72ED18E074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80796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6616F-9792-4C4A-AF62-72ED18E0749A}" type="slidenum">
              <a:rPr lang="it-IT" smtClean="0"/>
              <a:pPr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24313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6616F-9792-4C4A-AF62-72ED18E0749A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7039" cy="781969"/>
          </a:xfrm>
          <a:prstGeom prst="rect">
            <a:avLst/>
          </a:prstGeom>
        </p:spPr>
      </p:pic>
      <p:sp>
        <p:nvSpPr>
          <p:cNvPr id="5" name="Ovale 4"/>
          <p:cNvSpPr/>
          <p:nvPr userDrawn="1"/>
        </p:nvSpPr>
        <p:spPr>
          <a:xfrm>
            <a:off x="8244408" y="116632"/>
            <a:ext cx="648072" cy="607849"/>
          </a:xfrm>
          <a:prstGeom prst="ellipse">
            <a:avLst/>
          </a:prstGeom>
          <a:solidFill>
            <a:srgbClr val="D2DF50"/>
          </a:solidFill>
          <a:ln>
            <a:solidFill>
              <a:srgbClr val="D2DF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D2DF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84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668F0-4C53-4CD2-B82F-16BF5C6B198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6938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668F0-4C53-4CD2-B82F-16BF5C6B198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0295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668F0-4C53-4CD2-B82F-16BF5C6B198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691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164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668F0-4C53-4CD2-B82F-16BF5C6B198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937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668F0-4C53-4CD2-B82F-16BF5C6B198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9216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668F0-4C53-4CD2-B82F-16BF5C6B198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4709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668F0-4C53-4CD2-B82F-16BF5C6B198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5433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668F0-4C53-4CD2-B82F-16BF5C6B198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901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668F0-4C53-4CD2-B82F-16BF5C6B198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7461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668F0-4C53-4CD2-B82F-16BF5C6B198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2776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668F0-4C53-4CD2-B82F-16BF5C6B198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3852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escrizione.poslazio.it/sismed-studio/" TargetMode="External"/><Relationship Id="rId2" Type="http://schemas.openxmlformats.org/officeDocument/2006/relationships/hyperlink" Target="https://www.prescrizione.poslazio.it/sismed-administration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prescrizione.poslazio.it/sismed-ambulatorio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mesir@regione.lazio.it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ttangolo 82"/>
          <p:cNvSpPr/>
          <p:nvPr/>
        </p:nvSpPr>
        <p:spPr>
          <a:xfrm>
            <a:off x="1331640" y="332656"/>
            <a:ext cx="6552728" cy="170504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75" name="Immagine 7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81514"/>
            <a:ext cx="6552728" cy="821079"/>
          </a:xfrm>
          <a:prstGeom prst="rect">
            <a:avLst/>
          </a:prstGeom>
        </p:spPr>
      </p:pic>
      <p:sp>
        <p:nvSpPr>
          <p:cNvPr id="84" name="Rettangolo 83"/>
          <p:cNvSpPr/>
          <p:nvPr/>
        </p:nvSpPr>
        <p:spPr>
          <a:xfrm>
            <a:off x="2973637" y="1304511"/>
            <a:ext cx="1692188" cy="509076"/>
          </a:xfrm>
          <a:prstGeom prst="rect">
            <a:avLst/>
          </a:prstGeom>
          <a:gradFill flip="none" rotWithShape="1">
            <a:gsLst>
              <a:gs pos="0">
                <a:srgbClr val="D2DF50"/>
              </a:gs>
              <a:gs pos="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path path="rect">
              <a:fillToRect l="100000" t="100000"/>
            </a:path>
            <a:tileRect r="-100000" b="-100000"/>
          </a:gra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>
                <a:solidFill>
                  <a:schemeClr val="tx2">
                    <a:lumMod val="50000"/>
                  </a:schemeClr>
                </a:solidFill>
              </a:rPr>
              <a:t>SANITA’</a:t>
            </a:r>
            <a:endParaRPr lang="it-IT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5" name="Rettangolo 84"/>
          <p:cNvSpPr/>
          <p:nvPr/>
        </p:nvSpPr>
        <p:spPr>
          <a:xfrm>
            <a:off x="4665825" y="1376519"/>
            <a:ext cx="1764196" cy="509076"/>
          </a:xfrm>
          <a:prstGeom prst="rect">
            <a:avLst/>
          </a:prstGeom>
          <a:solidFill>
            <a:schemeClr val="bg1"/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>
                <a:solidFill>
                  <a:schemeClr val="tx2">
                    <a:lumMod val="50000"/>
                  </a:schemeClr>
                </a:solidFill>
              </a:rPr>
              <a:t>DIGITALE</a:t>
            </a:r>
            <a:endParaRPr lang="it-IT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043608" y="2452826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1F497D">
                    <a:lumMod val="50000"/>
                  </a:srgb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Campagna di vaccinazione anti-influenzale 2021-2022</a:t>
            </a:r>
            <a:endParaRPr lang="it-IT" altLang="it-IT" sz="2400" b="1" dirty="0">
              <a:solidFill>
                <a:srgbClr val="1F497D">
                  <a:lumMod val="50000"/>
                </a:srgbClr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it-IT" altLang="it-IT" sz="2400" b="1" dirty="0">
              <a:solidFill>
                <a:srgbClr val="FF0000"/>
              </a:solidFill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1403648" y="5517232"/>
            <a:ext cx="64807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altLang="it-IT" sz="2000" b="1" dirty="0">
                <a:solidFill>
                  <a:srgbClr val="1F497D">
                    <a:lumMod val="50000"/>
                  </a:srgbClr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Ottobre 2021</a:t>
            </a:r>
          </a:p>
        </p:txBody>
      </p:sp>
      <p:sp>
        <p:nvSpPr>
          <p:cNvPr id="12" name="Sottotitolo 2"/>
          <p:cNvSpPr txBox="1">
            <a:spLocks/>
          </p:cNvSpPr>
          <p:nvPr/>
        </p:nvSpPr>
        <p:spPr>
          <a:xfrm>
            <a:off x="1485673" y="3357562"/>
            <a:ext cx="6408712" cy="1459203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R="0" indent="-34290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altLang="it-IT" sz="2800" b="1" dirty="0">
                <a:solidFill>
                  <a:srgbClr val="1F497D">
                    <a:lumMod val="50000"/>
                  </a:srgbClr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Registrazione della attività vaccinali attraverso il sistema SISMED</a:t>
            </a:r>
          </a:p>
          <a:p>
            <a:pPr indent="-342900" algn="ctr">
              <a:defRPr/>
            </a:pPr>
            <a:r>
              <a:rPr lang="it-IT" altLang="it-IT" sz="2800" b="1" dirty="0">
                <a:ea typeface="Times New Roman" panose="02020603050405020304" pitchFamily="18" charset="0"/>
                <a:cs typeface="Arial" panose="020B0604020202020204" pitchFamily="34" charset="0"/>
              </a:rPr>
              <a:t>Guida Operativa</a:t>
            </a:r>
          </a:p>
          <a:p>
            <a:pPr marR="0" indent="-34290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altLang="it-IT" sz="2800" b="1" dirty="0">
              <a:solidFill>
                <a:srgbClr val="1F497D">
                  <a:lumMod val="50000"/>
                </a:srgbClr>
              </a:solidFill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673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444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899592" y="116632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D2D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Visualizzazione dei dettagli di una vaccinazione 1/2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8316416" y="26064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21695DA-84F6-45D2-B4B4-7A44A0FCBD31}" type="slidenum">
              <a:rPr lang="it-IT" b="1" smtClean="0">
                <a:solidFill>
                  <a:schemeClr val="bg1"/>
                </a:solidFill>
              </a:rPr>
              <a:pPr algn="ctr"/>
              <a:t>10</a:t>
            </a:fld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928662" y="4112461"/>
            <a:ext cx="7143800" cy="10310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588" indent="-3175" algn="just" fontAlgn="base">
              <a:spcAft>
                <a:spcPts val="600"/>
              </a:spcAft>
            </a:pPr>
            <a:r>
              <a:rPr lang="it-IT" sz="1400" dirty="0">
                <a:solidFill>
                  <a:prstClr val="black"/>
                </a:solidFill>
                <a:latin typeface="Gotham Book" pitchFamily="2" charset="0"/>
              </a:rPr>
              <a:t>Visualizzazione dei dettagli della vaccinazione.</a:t>
            </a:r>
          </a:p>
          <a:p>
            <a:pPr marL="1588" indent="-3175" algn="just" fontAlgn="base">
              <a:spcAft>
                <a:spcPts val="600"/>
              </a:spcAft>
            </a:pPr>
            <a:r>
              <a:rPr lang="it-IT" sz="1400" dirty="0">
                <a:solidFill>
                  <a:prstClr val="black"/>
                </a:solidFill>
                <a:latin typeface="Gotham Book" pitchFamily="2" charset="0"/>
              </a:rPr>
              <a:t>Selezionando dai menù a tendina uno o più parametri di ricerca si ottiene nella schermata di riepilogo, l’elenco delle vaccinazioni effettuate dall’assistito e compatibili con i criteri della ricerca selezionati.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A5B82C3-2647-4CAB-A600-4F5955F87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62" y="1556792"/>
            <a:ext cx="8753475" cy="2066925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880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>
            <a:extLst>
              <a:ext uri="{FF2B5EF4-FFF2-40B4-BE49-F238E27FC236}">
                <a16:creationId xmlns:a16="http://schemas.microsoft.com/office/drawing/2014/main" id="{BFCE60A9-59E4-46F8-ACE8-387C63F68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2" y="1556792"/>
            <a:ext cx="8753475" cy="2066925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" name="Connettore 1 2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444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899592" y="145038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D2D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Visualizzazione dei dettagli di una vaccinazione 2/2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8316416" y="26064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21695DA-84F6-45D2-B4B4-7A44A0FCBD31}" type="slidenum">
              <a:rPr lang="it-IT" b="1" smtClean="0">
                <a:solidFill>
                  <a:schemeClr val="bg1"/>
                </a:solidFill>
              </a:rPr>
              <a:pPr algn="ctr"/>
              <a:t>11</a:t>
            </a:fld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01090" y="5429264"/>
            <a:ext cx="2095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4" name="Gruppo 23"/>
          <p:cNvGrpSpPr/>
          <p:nvPr/>
        </p:nvGrpSpPr>
        <p:grpSpPr>
          <a:xfrm>
            <a:off x="4000496" y="3357563"/>
            <a:ext cx="4786346" cy="2315663"/>
            <a:chOff x="4000496" y="3357563"/>
            <a:chExt cx="4786346" cy="2315663"/>
          </a:xfrm>
        </p:grpSpPr>
        <p:sp>
          <p:nvSpPr>
            <p:cNvPr id="9" name="CasellaDiTesto 8"/>
            <p:cNvSpPr txBox="1"/>
            <p:nvPr/>
          </p:nvSpPr>
          <p:spPr>
            <a:xfrm>
              <a:off x="4000496" y="4357694"/>
              <a:ext cx="17859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dirty="0">
                  <a:latin typeface="Arial Black" pitchFamily="34" charset="0"/>
                </a:rPr>
                <a:t>Cliccare sulla data della vaccinazione per visualizzare il dettaglio</a:t>
              </a:r>
            </a:p>
          </p:txBody>
        </p:sp>
        <p:cxnSp>
          <p:nvCxnSpPr>
            <p:cNvPr id="15" name="Connettore 2 14"/>
            <p:cNvCxnSpPr>
              <a:stCxn id="9" idx="0"/>
            </p:cNvCxnSpPr>
            <p:nvPr/>
          </p:nvCxnSpPr>
          <p:spPr>
            <a:xfrm rot="5400000" flipH="1" flipV="1">
              <a:off x="4804174" y="3446861"/>
              <a:ext cx="1000131" cy="821536"/>
            </a:xfrm>
            <a:prstGeom prst="straightConnector1">
              <a:avLst/>
            </a:prstGeom>
            <a:ln w="508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asellaDiTesto 15"/>
            <p:cNvSpPr txBox="1"/>
            <p:nvPr/>
          </p:nvSpPr>
          <p:spPr>
            <a:xfrm>
              <a:off x="6429388" y="4000504"/>
              <a:ext cx="17859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dirty="0">
                  <a:latin typeface="Arial Black" pitchFamily="34" charset="0"/>
                </a:rPr>
                <a:t>Cliccare sulla spunta verde per annotare una reazione avversa</a:t>
              </a:r>
            </a:p>
          </p:txBody>
        </p:sp>
        <p:cxnSp>
          <p:nvCxnSpPr>
            <p:cNvPr id="17" name="Connettore 2 16"/>
            <p:cNvCxnSpPr/>
            <p:nvPr/>
          </p:nvCxnSpPr>
          <p:spPr>
            <a:xfrm rot="5400000" flipH="1" flipV="1">
              <a:off x="7608123" y="3393289"/>
              <a:ext cx="571490" cy="500064"/>
            </a:xfrm>
            <a:prstGeom prst="straightConnector1">
              <a:avLst/>
            </a:prstGeom>
            <a:ln w="508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CasellaDiTesto 18"/>
            <p:cNvSpPr txBox="1"/>
            <p:nvPr/>
          </p:nvSpPr>
          <p:spPr>
            <a:xfrm>
              <a:off x="6581788" y="5026895"/>
              <a:ext cx="22050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dirty="0">
                  <a:latin typeface="Arial Black" pitchFamily="34" charset="0"/>
                </a:rPr>
                <a:t>E’ possibile eliminare una vaccinazione cliccando sul simbolo</a:t>
              </a:r>
            </a:p>
          </p:txBody>
        </p:sp>
        <p:cxnSp>
          <p:nvCxnSpPr>
            <p:cNvPr id="21" name="Connettore 2 20"/>
            <p:cNvCxnSpPr/>
            <p:nvPr/>
          </p:nvCxnSpPr>
          <p:spPr>
            <a:xfrm rot="5400000" flipH="1" flipV="1">
              <a:off x="7608116" y="4036222"/>
              <a:ext cx="1643074" cy="428630"/>
            </a:xfrm>
            <a:prstGeom prst="straightConnector1">
              <a:avLst/>
            </a:prstGeom>
            <a:ln w="508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9880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A8CD1FBF-71AF-48D4-B4E6-BD6032BDC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2" y="1108695"/>
            <a:ext cx="7915275" cy="3400425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" name="Connettore 1 2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444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899592" y="116632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D2D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Annotazione reazioni avverse 1/2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8316416" y="26064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21695DA-84F6-45D2-B4B4-7A44A0FCBD31}" type="slidenum">
              <a:rPr lang="it-IT" b="1" smtClean="0">
                <a:solidFill>
                  <a:schemeClr val="bg1"/>
                </a:solidFill>
              </a:rPr>
              <a:pPr algn="ctr"/>
              <a:t>12</a:t>
            </a:fld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60512" y="3284984"/>
            <a:ext cx="8136904" cy="23544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5725" indent="-85725">
              <a:spcAft>
                <a:spcPts val="600"/>
              </a:spcAft>
              <a:buFont typeface="Arial" pitchFamily="34" charset="0"/>
              <a:buChar char="•"/>
            </a:pPr>
            <a:r>
              <a:rPr lang="it-IT" sz="1600" dirty="0">
                <a:solidFill>
                  <a:schemeClr val="tx2">
                    <a:lumMod val="50000"/>
                  </a:schemeClr>
                </a:solidFill>
                <a:latin typeface="Gotham Book" pitchFamily="2" charset="0"/>
              </a:rPr>
              <a:t>La scheda consente di annotare eventuali reazioni avverse occorse a seguito della vaccinazione.</a:t>
            </a:r>
          </a:p>
          <a:p>
            <a:pPr marL="85725" indent="-85725">
              <a:spcAft>
                <a:spcPts val="600"/>
              </a:spcAft>
              <a:buFont typeface="Arial" pitchFamily="34" charset="0"/>
              <a:buChar char="•"/>
            </a:pPr>
            <a:r>
              <a:rPr lang="it-IT" sz="1600" dirty="0">
                <a:solidFill>
                  <a:schemeClr val="tx2">
                    <a:lumMod val="50000"/>
                  </a:schemeClr>
                </a:solidFill>
                <a:latin typeface="Gotham Book" pitchFamily="2" charset="0"/>
              </a:rPr>
              <a:t>I campi da compilare sono </a:t>
            </a:r>
            <a:r>
              <a:rPr lang="it-IT" sz="1600" dirty="0">
                <a:solidFill>
                  <a:srgbClr val="C00000"/>
                </a:solidFill>
                <a:latin typeface="Gotham Book" pitchFamily="2" charset="0"/>
                <a:sym typeface="Wingdings"/>
              </a:rPr>
              <a:t></a:t>
            </a:r>
            <a:r>
              <a:rPr lang="it-IT" sz="1600" dirty="0">
                <a:solidFill>
                  <a:schemeClr val="tx2">
                    <a:lumMod val="50000"/>
                  </a:schemeClr>
                </a:solidFill>
                <a:latin typeface="Gotham Book" pitchFamily="2" charset="0"/>
                <a:sym typeface="Wingdings"/>
              </a:rPr>
              <a:t> </a:t>
            </a:r>
            <a:r>
              <a:rPr lang="it-IT" sz="1600" b="1" dirty="0">
                <a:solidFill>
                  <a:schemeClr val="tx2">
                    <a:lumMod val="50000"/>
                  </a:schemeClr>
                </a:solidFill>
                <a:latin typeface="Gotham Book" pitchFamily="2" charset="0"/>
              </a:rPr>
              <a:t>descrizione</a:t>
            </a:r>
            <a:r>
              <a:rPr lang="it-IT" sz="1600" dirty="0">
                <a:solidFill>
                  <a:schemeClr val="tx2">
                    <a:lumMod val="50000"/>
                  </a:schemeClr>
                </a:solidFill>
                <a:latin typeface="Gotham Book" pitchFamily="2" charset="0"/>
              </a:rPr>
              <a:t> (campo obbligatorio a testo libero),</a:t>
            </a:r>
            <a:r>
              <a:rPr lang="it-IT" sz="1600" dirty="0">
                <a:solidFill>
                  <a:schemeClr val="tx2">
                    <a:lumMod val="50000"/>
                  </a:schemeClr>
                </a:solidFill>
                <a:latin typeface="Gotham Book" pitchFamily="2" charset="0"/>
                <a:sym typeface="Wingdings"/>
              </a:rPr>
              <a:t> </a:t>
            </a:r>
            <a:r>
              <a:rPr lang="it-IT" sz="1600" dirty="0">
                <a:solidFill>
                  <a:srgbClr val="C00000"/>
                </a:solidFill>
                <a:latin typeface="Gotham Book" pitchFamily="2" charset="0"/>
                <a:sym typeface="Wingdings"/>
              </a:rPr>
              <a:t></a:t>
            </a:r>
            <a:r>
              <a:rPr lang="it-IT" sz="1600" dirty="0">
                <a:solidFill>
                  <a:schemeClr val="tx2">
                    <a:lumMod val="50000"/>
                  </a:schemeClr>
                </a:solidFill>
                <a:latin typeface="Gotham Book" pitchFamily="2" charset="0"/>
                <a:sym typeface="Wingdings"/>
              </a:rPr>
              <a:t> </a:t>
            </a:r>
            <a:r>
              <a:rPr lang="it-IT" sz="1600" dirty="0">
                <a:solidFill>
                  <a:schemeClr val="tx2">
                    <a:lumMod val="50000"/>
                  </a:schemeClr>
                </a:solidFill>
                <a:latin typeface="Gotham Book" pitchFamily="2" charset="0"/>
              </a:rPr>
              <a:t> la data, l’eventuale dettaglio </a:t>
            </a:r>
            <a:r>
              <a:rPr lang="it-IT" sz="1600" dirty="0">
                <a:solidFill>
                  <a:srgbClr val="C00000"/>
                </a:solidFill>
                <a:latin typeface="Gotham Book" pitchFamily="2" charset="0"/>
                <a:sym typeface="Wingdings"/>
              </a:rPr>
              <a:t></a:t>
            </a:r>
            <a:r>
              <a:rPr lang="it-IT" sz="1600" dirty="0">
                <a:solidFill>
                  <a:schemeClr val="tx2">
                    <a:lumMod val="50000"/>
                  </a:schemeClr>
                </a:solidFill>
                <a:latin typeface="Gotham Book" pitchFamily="2" charset="0"/>
                <a:sym typeface="Wingdings"/>
              </a:rPr>
              <a:t> a livello  </a:t>
            </a:r>
            <a:r>
              <a:rPr lang="it-IT" sz="1600" b="1" dirty="0">
                <a:solidFill>
                  <a:schemeClr val="tx2">
                    <a:lumMod val="50000"/>
                  </a:schemeClr>
                </a:solidFill>
                <a:latin typeface="Gotham Book" pitchFamily="2" charset="0"/>
                <a:sym typeface="Wingdings"/>
              </a:rPr>
              <a:t>locale</a:t>
            </a:r>
            <a:r>
              <a:rPr lang="it-IT" sz="1600" dirty="0">
                <a:solidFill>
                  <a:schemeClr val="tx2">
                    <a:lumMod val="50000"/>
                  </a:schemeClr>
                </a:solidFill>
                <a:latin typeface="Gotham Book" pitchFamily="2" charset="0"/>
                <a:sym typeface="Wingdings"/>
              </a:rPr>
              <a:t> o </a:t>
            </a:r>
            <a:r>
              <a:rPr lang="it-IT" sz="1600" b="1" dirty="0">
                <a:solidFill>
                  <a:schemeClr val="tx2">
                    <a:lumMod val="50000"/>
                  </a:schemeClr>
                </a:solidFill>
                <a:latin typeface="Gotham Book" pitchFamily="2" charset="0"/>
                <a:sym typeface="Wingdings"/>
              </a:rPr>
              <a:t>generale</a:t>
            </a:r>
            <a:r>
              <a:rPr lang="it-IT" sz="1600" dirty="0">
                <a:solidFill>
                  <a:schemeClr val="tx2">
                    <a:lumMod val="50000"/>
                  </a:schemeClr>
                </a:solidFill>
                <a:latin typeface="Gotham Book" pitchFamily="2" charset="0"/>
                <a:sym typeface="Wingdings"/>
              </a:rPr>
              <a:t> (campo facoltativo, valore da selezionare da elenco a discesa) con le relative annotazioni </a:t>
            </a:r>
            <a:r>
              <a:rPr lang="it-IT" sz="1600" dirty="0">
                <a:solidFill>
                  <a:srgbClr val="C00000"/>
                </a:solidFill>
                <a:latin typeface="Gotham Book" pitchFamily="2" charset="0"/>
                <a:sym typeface="Wingdings"/>
              </a:rPr>
              <a:t></a:t>
            </a:r>
            <a:r>
              <a:rPr lang="it-IT" sz="1600" dirty="0">
                <a:solidFill>
                  <a:schemeClr val="tx2">
                    <a:lumMod val="50000"/>
                  </a:schemeClr>
                </a:solidFill>
                <a:latin typeface="Gotham Book" pitchFamily="2" charset="0"/>
                <a:sym typeface="Wingdings"/>
              </a:rPr>
              <a:t>.</a:t>
            </a:r>
          </a:p>
          <a:p>
            <a:pPr marL="85725" indent="-85725">
              <a:spcAft>
                <a:spcPts val="600"/>
              </a:spcAft>
              <a:buFont typeface="Arial" pitchFamily="34" charset="0"/>
              <a:buChar char="•"/>
            </a:pPr>
            <a:r>
              <a:rPr lang="it-IT" sz="1600" dirty="0">
                <a:solidFill>
                  <a:schemeClr val="tx2">
                    <a:lumMod val="50000"/>
                  </a:schemeClr>
                </a:solidFill>
                <a:latin typeface="Gotham Book" pitchFamily="2" charset="0"/>
                <a:sym typeface="Wingdings"/>
              </a:rPr>
              <a:t>Al termine, cliccare sul pulsante </a:t>
            </a:r>
            <a:r>
              <a:rPr lang="it-IT" sz="1600" dirty="0">
                <a:solidFill>
                  <a:srgbClr val="C00000"/>
                </a:solidFill>
                <a:latin typeface="Gotham Book" pitchFamily="2" charset="0"/>
                <a:sym typeface="Wingdings"/>
              </a:rPr>
              <a:t> </a:t>
            </a:r>
            <a:r>
              <a:rPr lang="it-IT" sz="1600" b="1" dirty="0">
                <a:solidFill>
                  <a:schemeClr val="tx2">
                    <a:lumMod val="50000"/>
                  </a:schemeClr>
                </a:solidFill>
                <a:latin typeface="Gotham Book" pitchFamily="2" charset="0"/>
                <a:sym typeface="Wingdings"/>
              </a:rPr>
              <a:t>aggiungi</a:t>
            </a:r>
            <a:r>
              <a:rPr lang="it-IT" sz="1600" dirty="0">
                <a:solidFill>
                  <a:schemeClr val="tx2">
                    <a:lumMod val="50000"/>
                  </a:schemeClr>
                </a:solidFill>
                <a:latin typeface="Gotham Book" pitchFamily="2" charset="0"/>
                <a:sym typeface="Wingdings"/>
              </a:rPr>
              <a:t>.</a:t>
            </a:r>
          </a:p>
          <a:p>
            <a:pPr marL="85725" indent="-85725">
              <a:spcAft>
                <a:spcPts val="600"/>
              </a:spcAft>
              <a:buFont typeface="Arial" pitchFamily="34" charset="0"/>
              <a:buChar char="•"/>
            </a:pPr>
            <a:r>
              <a:rPr lang="it-IT" sz="1600" dirty="0">
                <a:solidFill>
                  <a:schemeClr val="tx2">
                    <a:lumMod val="50000"/>
                  </a:schemeClr>
                </a:solidFill>
                <a:latin typeface="Gotham Book" pitchFamily="2" charset="0"/>
                <a:sym typeface="Wingdings"/>
              </a:rPr>
              <a:t>È possibile inserire più reazioni avverse per la stessa vaccinazione </a:t>
            </a:r>
            <a:endParaRPr lang="it-IT" sz="1600" dirty="0">
              <a:solidFill>
                <a:schemeClr val="tx2">
                  <a:lumMod val="50000"/>
                </a:schemeClr>
              </a:solidFill>
              <a:latin typeface="Gotham Boo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80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444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899592" y="148570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D2D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Annotazione reazioni avverse 2/2</a:t>
            </a:r>
            <a:endParaRPr lang="it-IT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8316416" y="26064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21695DA-84F6-45D2-B4B4-7A44A0FCBD31}" type="slidenum">
              <a:rPr lang="it-IT" b="1" smtClean="0">
                <a:solidFill>
                  <a:schemeClr val="bg1"/>
                </a:solidFill>
              </a:rPr>
              <a:pPr algn="ctr"/>
              <a:t>13</a:t>
            </a:fld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39A280C-F6D2-4CF6-83F9-29CBA6FF8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2024062"/>
            <a:ext cx="8286750" cy="2809875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880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7FEF8E9D-F994-4437-A61C-981417D7A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" y="1700808"/>
            <a:ext cx="8829675" cy="219075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" name="Connettore 1 2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444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899592" y="220578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D2D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Visualizzazione reazioni avverse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8316416" y="26064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21695DA-84F6-45D2-B4B4-7A44A0FCBD31}" type="slidenum">
              <a:rPr lang="it-IT" b="1" smtClean="0">
                <a:solidFill>
                  <a:schemeClr val="bg1"/>
                </a:solidFill>
              </a:rPr>
              <a:pPr algn="ctr"/>
              <a:t>14</a:t>
            </a:fld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357818" y="4714885"/>
            <a:ext cx="32861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b="1" dirty="0">
                <a:latin typeface="Arial Black" pitchFamily="34" charset="0"/>
              </a:rPr>
              <a:t>Nel caso siano state annotate reazioni avverse, nell’elenco vaccinazioni apparirà l’apposito segnale di attenzione</a:t>
            </a:r>
          </a:p>
        </p:txBody>
      </p:sp>
      <p:cxnSp>
        <p:nvCxnSpPr>
          <p:cNvPr id="12" name="Connettore 2 11"/>
          <p:cNvCxnSpPr>
            <a:stCxn id="11" idx="0"/>
          </p:cNvCxnSpPr>
          <p:nvPr/>
        </p:nvCxnSpPr>
        <p:spPr>
          <a:xfrm rot="5400000" flipH="1" flipV="1">
            <a:off x="7036612" y="3679033"/>
            <a:ext cx="1000133" cy="1071572"/>
          </a:xfrm>
          <a:prstGeom prst="straightConnector1">
            <a:avLst/>
          </a:prstGeom>
          <a:ln w="508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80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444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899592" y="220578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D2D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Ricerca nuovo assistito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8316416" y="26064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21695DA-84F6-45D2-B4B4-7A44A0FCBD31}" type="slidenum">
              <a:rPr lang="it-IT" b="1" smtClean="0">
                <a:solidFill>
                  <a:schemeClr val="bg1"/>
                </a:solidFill>
              </a:rPr>
              <a:pPr algn="ctr"/>
              <a:t>15</a:t>
            </a:fld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51520" y="3717032"/>
            <a:ext cx="2808312" cy="18158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tx2"/>
                </a:solidFill>
                <a:latin typeface="Gotham Book" pitchFamily="2" charset="0"/>
              </a:rPr>
              <a:t>Per passare ad un nuovo assistito, nella stessa sessione di lavoro, si torna al pannello “</a:t>
            </a:r>
            <a:r>
              <a:rPr lang="it-IT" sz="1600" b="1" dirty="0">
                <a:solidFill>
                  <a:schemeClr val="tx2"/>
                </a:solidFill>
                <a:latin typeface="Gotham Book" pitchFamily="2" charset="0"/>
              </a:rPr>
              <a:t>ricerca assistito</a:t>
            </a:r>
            <a:r>
              <a:rPr lang="it-IT" sz="1600" dirty="0">
                <a:solidFill>
                  <a:schemeClr val="tx2"/>
                </a:solidFill>
                <a:latin typeface="Gotham Book" pitchFamily="2" charset="0"/>
              </a:rPr>
              <a:t>” e si inseriscono i nuovi parametri di ricerca</a:t>
            </a:r>
          </a:p>
        </p:txBody>
      </p:sp>
      <p:pic>
        <p:nvPicPr>
          <p:cNvPr id="7" name="Picture 2" descr="C:\DOCUME~1\VRIDOL~1.INT\IMPOST~1\Temp\SNAGHTMLc9cf3f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7857609" cy="2880000"/>
          </a:xfrm>
          <a:prstGeom prst="rect">
            <a:avLst/>
          </a:prstGeom>
          <a:noFill/>
        </p:spPr>
      </p:pic>
      <p:pic>
        <p:nvPicPr>
          <p:cNvPr id="10" name="Picture 4" descr="C:\DOCUME~1\VRIDOL~1.INT\IMPOST~1\Temp\SNAGHTMLc9da5c6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7174" y="3068960"/>
            <a:ext cx="5459282" cy="2487008"/>
          </a:xfrm>
          <a:prstGeom prst="rect">
            <a:avLst/>
          </a:prstGeom>
          <a:ln w="63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880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444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899592" y="116632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D2D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Riepilogo delle vaccinazioni  1/4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8316416" y="26064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21695DA-84F6-45D2-B4B4-7A44A0FCBD31}" type="slidenum">
              <a:rPr lang="it-IT" b="1" smtClean="0">
                <a:solidFill>
                  <a:schemeClr val="bg1"/>
                </a:solidFill>
              </a:rPr>
              <a:pPr algn="ctr"/>
              <a:t>16</a:t>
            </a:fld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427984" y="1412776"/>
            <a:ext cx="3240360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tx2"/>
                </a:solidFill>
                <a:latin typeface="Gotham Book" pitchFamily="2" charset="0"/>
              </a:rPr>
              <a:t>Accedere al menu </a:t>
            </a:r>
            <a:r>
              <a:rPr lang="it-IT" sz="1400" b="1" dirty="0">
                <a:solidFill>
                  <a:schemeClr val="tx2"/>
                </a:solidFill>
                <a:latin typeface="Gotham Book" pitchFamily="2" charset="0"/>
              </a:rPr>
              <a:t>Stampe</a:t>
            </a:r>
            <a:r>
              <a:rPr lang="it-IT" sz="1400" dirty="0">
                <a:solidFill>
                  <a:schemeClr val="tx2"/>
                </a:solidFill>
                <a:latin typeface="Gotham Book" pitchFamily="2" charset="0"/>
              </a:rPr>
              <a:t> </a:t>
            </a:r>
            <a:r>
              <a:rPr lang="it-IT" sz="1400" dirty="0">
                <a:solidFill>
                  <a:schemeClr val="tx2"/>
                </a:solidFill>
                <a:latin typeface="Gotham Book" pitchFamily="2" charset="0"/>
                <a:sym typeface="Wingdings" pitchFamily="2" charset="2"/>
              </a:rPr>
              <a:t> </a:t>
            </a:r>
            <a:r>
              <a:rPr lang="it-IT" sz="1400" b="1" dirty="0">
                <a:solidFill>
                  <a:schemeClr val="tx2"/>
                </a:solidFill>
                <a:latin typeface="Gotham Book" pitchFamily="2" charset="0"/>
                <a:sym typeface="Wingdings" pitchFamily="2" charset="2"/>
              </a:rPr>
              <a:t>Elaborazioni Statistiche</a:t>
            </a:r>
          </a:p>
          <a:p>
            <a:endParaRPr lang="it-IT" sz="1400" b="1" dirty="0">
              <a:solidFill>
                <a:schemeClr val="tx2"/>
              </a:solidFill>
              <a:latin typeface="Gotham Book" pitchFamily="2" charset="0"/>
              <a:sym typeface="Wingdings" pitchFamily="2" charset="2"/>
            </a:endParaRPr>
          </a:p>
          <a:p>
            <a:endParaRPr lang="it-IT" sz="1400" b="1" dirty="0">
              <a:solidFill>
                <a:schemeClr val="tx2"/>
              </a:solidFill>
              <a:latin typeface="Gotham Book" pitchFamily="2" charset="0"/>
              <a:sym typeface="Wingdings" pitchFamily="2" charset="2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 r="17368"/>
          <a:stretch>
            <a:fillRect/>
          </a:stretch>
        </p:blipFill>
        <p:spPr bwMode="auto">
          <a:xfrm>
            <a:off x="395536" y="872984"/>
            <a:ext cx="3790287" cy="2412000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CasellaDiTesto 11"/>
          <p:cNvSpPr txBox="1"/>
          <p:nvPr/>
        </p:nvSpPr>
        <p:spPr>
          <a:xfrm>
            <a:off x="4499992" y="4059649"/>
            <a:ext cx="3672408" cy="11695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tx2"/>
                </a:solidFill>
                <a:latin typeface="Gotham Book" pitchFamily="2" charset="0"/>
                <a:sym typeface="Wingdings" pitchFamily="2" charset="2"/>
              </a:rPr>
              <a:t>Selezionare la modalità di elaborazione ed estrazione dei dati degli assistiti</a:t>
            </a:r>
          </a:p>
          <a:p>
            <a:endParaRPr lang="it-IT" sz="1400" b="1" dirty="0">
              <a:solidFill>
                <a:schemeClr val="tx2"/>
              </a:solidFill>
              <a:latin typeface="Gotham Book" pitchFamily="2" charset="0"/>
              <a:sym typeface="Wingdings" pitchFamily="2" charset="2"/>
            </a:endParaRPr>
          </a:p>
          <a:p>
            <a:r>
              <a:rPr lang="it-IT" sz="1400" dirty="0">
                <a:solidFill>
                  <a:schemeClr val="tx2"/>
                </a:solidFill>
                <a:latin typeface="Gotham Book" pitchFamily="2" charset="0"/>
                <a:sym typeface="Wingdings" pitchFamily="2" charset="2"/>
              </a:rPr>
              <a:t>Tipologia dati  </a:t>
            </a:r>
            <a:r>
              <a:rPr lang="it-IT" sz="1400" b="1" dirty="0">
                <a:solidFill>
                  <a:schemeClr val="tx2"/>
                </a:solidFill>
                <a:latin typeface="Gotham Book" pitchFamily="2" charset="0"/>
                <a:sym typeface="Wingdings" pitchFamily="2" charset="2"/>
              </a:rPr>
              <a:t>Vaccinazioni</a:t>
            </a:r>
          </a:p>
          <a:p>
            <a:r>
              <a:rPr lang="it-IT" sz="1400" dirty="0">
                <a:solidFill>
                  <a:schemeClr val="tx2"/>
                </a:solidFill>
                <a:latin typeface="Gotham Book" pitchFamily="2" charset="0"/>
                <a:sym typeface="Wingdings" pitchFamily="2" charset="2"/>
              </a:rPr>
              <a:t>Tipologia ricerca </a:t>
            </a:r>
            <a:r>
              <a:rPr lang="it-IT" sz="1400" b="1" dirty="0">
                <a:solidFill>
                  <a:schemeClr val="tx2"/>
                </a:solidFill>
                <a:latin typeface="Gotham Book" pitchFamily="2" charset="0"/>
                <a:sym typeface="Wingdings" pitchFamily="2" charset="2"/>
              </a:rPr>
              <a:t>Analitica/Sintetica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29000"/>
            <a:ext cx="3790287" cy="2412000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80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444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899592" y="116632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D2D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Riepilogo delle vaccinazioni  2/4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8316416" y="26064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21695DA-84F6-45D2-B4B4-7A44A0FCBD31}" type="slidenum">
              <a:rPr lang="it-IT" b="1" smtClean="0">
                <a:solidFill>
                  <a:schemeClr val="bg1"/>
                </a:solidFill>
              </a:rPr>
              <a:pPr algn="ctr"/>
              <a:t>17</a:t>
            </a:fld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5" name="Picture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80728"/>
            <a:ext cx="720080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1187624" y="2420889"/>
            <a:ext cx="2952328" cy="21236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1200" dirty="0">
                <a:solidFill>
                  <a:schemeClr val="tx2"/>
                </a:solidFill>
                <a:latin typeface="Gotham Book" pitchFamily="2" charset="0"/>
              </a:rPr>
              <a:t>È possibile effettuare due tipologie di ricerca:</a:t>
            </a:r>
          </a:p>
          <a:p>
            <a:pPr algn="just"/>
            <a:r>
              <a:rPr lang="it-IT" sz="1200" b="1" dirty="0">
                <a:solidFill>
                  <a:schemeClr val="tx2"/>
                </a:solidFill>
                <a:latin typeface="Gotham Book" pitchFamily="2" charset="0"/>
              </a:rPr>
              <a:t>ANALITICA - </a:t>
            </a:r>
            <a:r>
              <a:rPr lang="it-IT" sz="1200" dirty="0">
                <a:solidFill>
                  <a:schemeClr val="tx2"/>
                </a:solidFill>
                <a:latin typeface="Gotham Book" pitchFamily="2" charset="0"/>
              </a:rPr>
              <a:t>elenco di tutte le vaccinazioni effettuate, con il dettaglio, personalizzabile a piacere, dei nominativi, della data di somministrazione ecc.</a:t>
            </a:r>
          </a:p>
          <a:p>
            <a:pPr algn="just"/>
            <a:r>
              <a:rPr lang="it-IT" sz="1200" b="1" dirty="0">
                <a:solidFill>
                  <a:schemeClr val="tx2"/>
                </a:solidFill>
                <a:latin typeface="Gotham Book" pitchFamily="2" charset="0"/>
              </a:rPr>
              <a:t>SINTETICA</a:t>
            </a:r>
            <a:r>
              <a:rPr lang="it-IT" sz="1200" dirty="0">
                <a:solidFill>
                  <a:schemeClr val="tx2"/>
                </a:solidFill>
                <a:latin typeface="Gotham Book" pitchFamily="2" charset="0"/>
              </a:rPr>
              <a:t> – numero totale delle vaccinazioni effettuate, con la possibilità di filtrare i risultati a piacere.</a:t>
            </a:r>
          </a:p>
        </p:txBody>
      </p:sp>
      <p:cxnSp>
        <p:nvCxnSpPr>
          <p:cNvPr id="7" name="Connettore 2 6"/>
          <p:cNvCxnSpPr>
            <a:stCxn id="6" idx="0"/>
          </p:cNvCxnSpPr>
          <p:nvPr/>
        </p:nvCxnSpPr>
        <p:spPr>
          <a:xfrm flipV="1">
            <a:off x="2663788" y="1628800"/>
            <a:ext cx="972108" cy="792089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7 8"/>
          <p:cNvCxnSpPr/>
          <p:nvPr/>
        </p:nvCxnSpPr>
        <p:spPr>
          <a:xfrm>
            <a:off x="3995936" y="2060848"/>
            <a:ext cx="1008112" cy="432048"/>
          </a:xfrm>
          <a:prstGeom prst="curvedConnector3">
            <a:avLst>
              <a:gd name="adj1" fmla="val 50000"/>
            </a:avLst>
          </a:prstGeom>
          <a:ln w="635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5076056" y="2132856"/>
            <a:ext cx="2232248" cy="7386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accent2">
                    <a:lumMod val="75000"/>
                  </a:schemeClr>
                </a:solidFill>
                <a:latin typeface="Gotham Book" pitchFamily="2" charset="0"/>
              </a:rPr>
              <a:t>Selezionare i dati da estrarre e spostarli nel campo di destra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4932040" y="1772816"/>
            <a:ext cx="2520280" cy="1872208"/>
          </a:xfrm>
          <a:prstGeom prst="rect">
            <a:avLst/>
          </a:prstGeom>
          <a:noFill/>
          <a:ln w="9525">
            <a:solidFill>
              <a:schemeClr val="accent2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8803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444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899592" y="220578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D2D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Riepilogo delle vaccinazioni  3/4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8316416" y="26064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21695DA-84F6-45D2-B4B4-7A44A0FCBD31}" type="slidenum">
              <a:rPr lang="it-IT" b="1" smtClean="0">
                <a:solidFill>
                  <a:schemeClr val="bg1"/>
                </a:solidFill>
              </a:rPr>
              <a:pPr algn="ctr"/>
              <a:t>18</a:t>
            </a:fld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436096" y="1124744"/>
            <a:ext cx="3443344" cy="44012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tx2"/>
                </a:solidFill>
                <a:latin typeface="Gotham Book" pitchFamily="2" charset="0"/>
              </a:rPr>
              <a:t>Esempio di ricerca </a:t>
            </a:r>
            <a:r>
              <a:rPr lang="it-IT" sz="1400" b="1" dirty="0">
                <a:solidFill>
                  <a:schemeClr val="tx2"/>
                </a:solidFill>
                <a:latin typeface="Gotham Book" pitchFamily="2" charset="0"/>
              </a:rPr>
              <a:t>SINTETICA</a:t>
            </a:r>
          </a:p>
          <a:p>
            <a:pPr marL="90488" indent="-90488">
              <a:buFont typeface="Arial" pitchFamily="34" charset="0"/>
              <a:buChar char="•"/>
            </a:pPr>
            <a:r>
              <a:rPr lang="it-IT" sz="1400" dirty="0">
                <a:solidFill>
                  <a:schemeClr val="tx2"/>
                </a:solidFill>
                <a:latin typeface="Gotham Book" pitchFamily="2" charset="0"/>
              </a:rPr>
              <a:t>Selezionare (</a:t>
            </a:r>
            <a:r>
              <a:rPr lang="it-IT" sz="1400" b="1" dirty="0">
                <a:solidFill>
                  <a:schemeClr val="tx2"/>
                </a:solidFill>
                <a:latin typeface="Gotham Book" pitchFamily="2" charset="0"/>
              </a:rPr>
              <a:t>1</a:t>
            </a:r>
            <a:r>
              <a:rPr lang="it-IT" sz="1400" dirty="0">
                <a:solidFill>
                  <a:schemeClr val="tx2"/>
                </a:solidFill>
                <a:latin typeface="Gotham Book" pitchFamily="2" charset="0"/>
              </a:rPr>
              <a:t>) i campi di interesse (es. numero di assistiti vaccinati) e portarli nel riquadro di destra utilizzando l’apposito pulsante triangolare (</a:t>
            </a:r>
            <a:r>
              <a:rPr lang="it-IT" sz="1400" b="1" dirty="0">
                <a:solidFill>
                  <a:schemeClr val="tx2"/>
                </a:solidFill>
                <a:latin typeface="Gotham Book" pitchFamily="2" charset="0"/>
              </a:rPr>
              <a:t>2</a:t>
            </a:r>
            <a:r>
              <a:rPr lang="it-IT" sz="1400" dirty="0">
                <a:solidFill>
                  <a:schemeClr val="tx2"/>
                </a:solidFill>
                <a:latin typeface="Gotham Book" pitchFamily="2" charset="0"/>
              </a:rPr>
              <a:t>)</a:t>
            </a:r>
          </a:p>
          <a:p>
            <a:pPr marL="90488" indent="-90488">
              <a:buFont typeface="Arial" pitchFamily="34" charset="0"/>
              <a:buChar char="•"/>
            </a:pPr>
            <a:r>
              <a:rPr lang="it-IT" sz="1400" dirty="0">
                <a:solidFill>
                  <a:schemeClr val="tx2"/>
                </a:solidFill>
                <a:latin typeface="Gotham Book" pitchFamily="2" charset="0"/>
              </a:rPr>
              <a:t>Raggruppare i dati secondo i criteri desiderati (es. per campagna vaccinale – </a:t>
            </a:r>
            <a:r>
              <a:rPr lang="it-IT" sz="1400" b="1" dirty="0">
                <a:solidFill>
                  <a:schemeClr val="tx2"/>
                </a:solidFill>
                <a:latin typeface="Gotham Book" pitchFamily="2" charset="0"/>
              </a:rPr>
              <a:t>3</a:t>
            </a:r>
            <a:r>
              <a:rPr lang="it-IT" sz="1400" dirty="0">
                <a:solidFill>
                  <a:schemeClr val="tx2"/>
                </a:solidFill>
                <a:latin typeface="Gotham Book" pitchFamily="2" charset="0"/>
              </a:rPr>
              <a:t>).</a:t>
            </a:r>
          </a:p>
          <a:p>
            <a:pPr marL="90488" indent="-90488">
              <a:buFont typeface="Arial" pitchFamily="34" charset="0"/>
              <a:buChar char="•"/>
            </a:pPr>
            <a:r>
              <a:rPr lang="it-IT" sz="1400" dirty="0">
                <a:solidFill>
                  <a:schemeClr val="tx2"/>
                </a:solidFill>
                <a:latin typeface="Gotham Book" pitchFamily="2" charset="0"/>
              </a:rPr>
              <a:t>Premere il pulsante ESEGUI (</a:t>
            </a:r>
            <a:r>
              <a:rPr lang="it-IT" sz="1400" b="1" dirty="0">
                <a:solidFill>
                  <a:schemeClr val="tx2"/>
                </a:solidFill>
                <a:latin typeface="Gotham Book" pitchFamily="2" charset="0"/>
              </a:rPr>
              <a:t>4</a:t>
            </a:r>
            <a:r>
              <a:rPr lang="it-IT" sz="1400" dirty="0">
                <a:solidFill>
                  <a:schemeClr val="tx2"/>
                </a:solidFill>
                <a:latin typeface="Gotham Book" pitchFamily="2" charset="0"/>
              </a:rPr>
              <a:t>). </a:t>
            </a:r>
          </a:p>
          <a:p>
            <a:endParaRPr lang="it-IT" sz="1400" dirty="0">
              <a:solidFill>
                <a:schemeClr val="tx2"/>
              </a:solidFill>
              <a:latin typeface="Gotham Book" pitchFamily="2" charset="0"/>
            </a:endParaRPr>
          </a:p>
          <a:p>
            <a:r>
              <a:rPr lang="it-IT" sz="1400" dirty="0">
                <a:solidFill>
                  <a:schemeClr val="tx2"/>
                </a:solidFill>
                <a:latin typeface="Gotham Book" pitchFamily="2" charset="0"/>
              </a:rPr>
              <a:t>La ricerca restituirà il numero totale di vaccini effettuati, suddivisi per campagna.</a:t>
            </a:r>
          </a:p>
          <a:p>
            <a:r>
              <a:rPr lang="it-IT" sz="1400" i="1" dirty="0">
                <a:solidFill>
                  <a:schemeClr val="tx2"/>
                </a:solidFill>
                <a:latin typeface="Gotham Book" pitchFamily="2" charset="0"/>
              </a:rPr>
              <a:t>È possibile introdurre filtri di ricerca aggiuntivi (es. impostando il filtro ‘Data di Nascita’ dal 01/01/1946 al 31/12/1946).</a:t>
            </a:r>
          </a:p>
          <a:p>
            <a:r>
              <a:rPr lang="it-IT" sz="1400" dirty="0">
                <a:solidFill>
                  <a:schemeClr val="tx2"/>
                </a:solidFill>
                <a:latin typeface="Gotham Book" pitchFamily="2" charset="0"/>
              </a:rPr>
              <a:t>I dati vengono esportati in un foglio di lavoro Excel.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444" y="4074115"/>
            <a:ext cx="74208" cy="94447"/>
          </a:xfrm>
          <a:prstGeom prst="rect">
            <a:avLst/>
          </a:prstGeom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560" y="1124744"/>
            <a:ext cx="493395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5F888A7-D68D-4818-85A5-45DE0E5DA9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656" y="4077072"/>
            <a:ext cx="696012" cy="13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803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444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899592" y="220578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D2D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Riepilogo delle vaccinazioni  4/4</a:t>
            </a:r>
            <a:endParaRPr lang="it-IT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8316416" y="26064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21695DA-84F6-45D2-B4B4-7A44A0FCBD31}" type="slidenum">
              <a:rPr lang="it-IT" b="1" smtClean="0">
                <a:solidFill>
                  <a:schemeClr val="bg1"/>
                </a:solidFill>
              </a:rPr>
              <a:pPr algn="ctr"/>
              <a:t>19</a:t>
            </a:fld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364088" y="1052736"/>
            <a:ext cx="3400612" cy="44012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tx2"/>
                </a:solidFill>
                <a:latin typeface="Gotham Book" pitchFamily="2" charset="0"/>
              </a:rPr>
              <a:t>Esempio di ricerca </a:t>
            </a:r>
            <a:r>
              <a:rPr lang="it-IT" sz="1400" b="1" dirty="0">
                <a:solidFill>
                  <a:schemeClr val="tx2"/>
                </a:solidFill>
                <a:latin typeface="Gotham Book" pitchFamily="2" charset="0"/>
              </a:rPr>
              <a:t>ANALITICA</a:t>
            </a:r>
          </a:p>
          <a:p>
            <a:pPr marL="90488" indent="-90488">
              <a:buFont typeface="Arial" pitchFamily="34" charset="0"/>
              <a:buChar char="•"/>
            </a:pPr>
            <a:r>
              <a:rPr lang="it-IT" sz="1400" dirty="0">
                <a:solidFill>
                  <a:schemeClr val="tx2"/>
                </a:solidFill>
                <a:latin typeface="Gotham Book" pitchFamily="2" charset="0"/>
              </a:rPr>
              <a:t>Selezionare (</a:t>
            </a:r>
            <a:r>
              <a:rPr lang="it-IT" sz="1400" b="1" dirty="0">
                <a:solidFill>
                  <a:schemeClr val="tx2"/>
                </a:solidFill>
                <a:latin typeface="Gotham Book" pitchFamily="2" charset="0"/>
              </a:rPr>
              <a:t>1</a:t>
            </a:r>
            <a:r>
              <a:rPr lang="it-IT" sz="1400" dirty="0">
                <a:solidFill>
                  <a:schemeClr val="tx2"/>
                </a:solidFill>
                <a:latin typeface="Gotham Book" pitchFamily="2" charset="0"/>
              </a:rPr>
              <a:t>) i campi di interesse (es. cognome, data di somministrazione) e portarli nel riquadro di destra utilizzando l’apposito pulsante triangolare (</a:t>
            </a:r>
            <a:r>
              <a:rPr lang="it-IT" sz="1400" b="1" dirty="0">
                <a:solidFill>
                  <a:schemeClr val="tx2"/>
                </a:solidFill>
                <a:latin typeface="Gotham Book" pitchFamily="2" charset="0"/>
              </a:rPr>
              <a:t>2</a:t>
            </a:r>
            <a:r>
              <a:rPr lang="it-IT" sz="1400" dirty="0">
                <a:solidFill>
                  <a:schemeClr val="tx2"/>
                </a:solidFill>
                <a:latin typeface="Gotham Book" pitchFamily="2" charset="0"/>
              </a:rPr>
              <a:t>)</a:t>
            </a:r>
          </a:p>
          <a:p>
            <a:pPr marL="90488" indent="-90488">
              <a:buFont typeface="Arial" pitchFamily="34" charset="0"/>
              <a:buChar char="•"/>
            </a:pPr>
            <a:r>
              <a:rPr lang="it-IT" sz="1400" dirty="0">
                <a:solidFill>
                  <a:schemeClr val="tx2"/>
                </a:solidFill>
                <a:latin typeface="Gotham Book" pitchFamily="2" charset="0"/>
              </a:rPr>
              <a:t>Premere il pulsante ESEGUI (</a:t>
            </a:r>
            <a:r>
              <a:rPr lang="it-IT" sz="1400" b="1" dirty="0">
                <a:solidFill>
                  <a:schemeClr val="tx2"/>
                </a:solidFill>
                <a:latin typeface="Gotham Book" pitchFamily="2" charset="0"/>
              </a:rPr>
              <a:t>3</a:t>
            </a:r>
            <a:r>
              <a:rPr lang="it-IT" sz="1400" dirty="0">
                <a:solidFill>
                  <a:schemeClr val="tx2"/>
                </a:solidFill>
                <a:latin typeface="Gotham Book" pitchFamily="2" charset="0"/>
              </a:rPr>
              <a:t>). </a:t>
            </a:r>
          </a:p>
          <a:p>
            <a:endParaRPr lang="it-IT" sz="1400" dirty="0">
              <a:solidFill>
                <a:schemeClr val="tx2"/>
              </a:solidFill>
              <a:latin typeface="Gotham Book" pitchFamily="2" charset="0"/>
            </a:endParaRPr>
          </a:p>
          <a:p>
            <a:r>
              <a:rPr lang="it-IT" sz="1400" dirty="0">
                <a:solidFill>
                  <a:schemeClr val="tx2"/>
                </a:solidFill>
                <a:latin typeface="Gotham Book" pitchFamily="2" charset="0"/>
              </a:rPr>
              <a:t>La ricerca restituirà l’elenco nominativo di tutti i soggetti vaccinati, con la data di somministrazione.</a:t>
            </a:r>
          </a:p>
          <a:p>
            <a:endParaRPr lang="it-IT" sz="1400" dirty="0">
              <a:solidFill>
                <a:schemeClr val="tx2"/>
              </a:solidFill>
              <a:latin typeface="Gotham Book" pitchFamily="2" charset="0"/>
            </a:endParaRPr>
          </a:p>
          <a:p>
            <a:r>
              <a:rPr lang="it-IT" sz="1400" dirty="0">
                <a:solidFill>
                  <a:schemeClr val="tx2"/>
                </a:solidFill>
                <a:latin typeface="Gotham Book" pitchFamily="2" charset="0"/>
              </a:rPr>
              <a:t>È possibile introdurre filtri di ricerca aggiuntivi (</a:t>
            </a:r>
            <a:r>
              <a:rPr lang="it-IT" sz="1400" i="1" dirty="0">
                <a:solidFill>
                  <a:schemeClr val="tx2"/>
                </a:solidFill>
                <a:latin typeface="Gotham Book" pitchFamily="2" charset="0"/>
              </a:rPr>
              <a:t>opzionale</a:t>
            </a:r>
            <a:r>
              <a:rPr lang="it-IT" sz="1400" dirty="0">
                <a:solidFill>
                  <a:schemeClr val="tx2"/>
                </a:solidFill>
                <a:latin typeface="Gotham Book" pitchFamily="2" charset="0"/>
              </a:rPr>
              <a:t>).</a:t>
            </a:r>
          </a:p>
          <a:p>
            <a:endParaRPr lang="it-IT" sz="1400" dirty="0">
              <a:solidFill>
                <a:schemeClr val="tx2"/>
              </a:solidFill>
              <a:latin typeface="Gotham Book" pitchFamily="2" charset="0"/>
            </a:endParaRPr>
          </a:p>
          <a:p>
            <a:r>
              <a:rPr lang="it-IT" sz="1400" dirty="0">
                <a:solidFill>
                  <a:schemeClr val="tx2"/>
                </a:solidFill>
                <a:latin typeface="Gotham Book" pitchFamily="2" charset="0"/>
              </a:rPr>
              <a:t>È possibile scorrere la pagina per visualizzare i risultati della ricerca oppure esportare i dati in un foglio di lavoro Excel.</a:t>
            </a:r>
          </a:p>
          <a:p>
            <a:endParaRPr lang="it-IT" sz="1400" dirty="0">
              <a:solidFill>
                <a:schemeClr val="tx2"/>
              </a:solidFill>
              <a:latin typeface="Gotham Book" pitchFamily="2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D1FF25D-A094-47F3-BA6D-EA310C7CE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052736"/>
            <a:ext cx="4695825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80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444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899592" y="188640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D2D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Accesso all’applicativo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8316416" y="26064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21695DA-84F6-45D2-B4B4-7A44A0FCBD31}" type="slidenum">
              <a:rPr lang="it-IT" b="1" smtClean="0">
                <a:solidFill>
                  <a:schemeClr val="bg1"/>
                </a:solidFill>
              </a:rPr>
              <a:pPr algn="ctr"/>
              <a:t>2</a:t>
            </a:fld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539552" y="1052736"/>
            <a:ext cx="7704856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  <a:defRPr/>
            </a:pPr>
            <a:r>
              <a:rPr lang="it-IT" b="1" dirty="0">
                <a:solidFill>
                  <a:prstClr val="black"/>
                </a:solidFill>
                <a:latin typeface="Gotham Book" pitchFamily="2" charset="0"/>
              </a:rPr>
              <a:t>Requisiti di sistema</a:t>
            </a:r>
          </a:p>
          <a:p>
            <a:pPr marL="0" lvl="1">
              <a:spcAft>
                <a:spcPts val="600"/>
              </a:spcAft>
              <a:defRPr/>
            </a:pPr>
            <a:r>
              <a:rPr lang="it-IT" dirty="0">
                <a:solidFill>
                  <a:prstClr val="black"/>
                </a:solidFill>
                <a:latin typeface="Gotham Book" pitchFamily="2" charset="0"/>
              </a:rPr>
              <a:t>Collegamento di rete (Internet)</a:t>
            </a:r>
          </a:p>
          <a:p>
            <a:pPr marL="0" lvl="1">
              <a:spcAft>
                <a:spcPts val="600"/>
              </a:spcAft>
              <a:defRPr/>
            </a:pPr>
            <a:r>
              <a:rPr lang="it-IT" dirty="0">
                <a:solidFill>
                  <a:prstClr val="black"/>
                </a:solidFill>
                <a:latin typeface="Gotham Book" pitchFamily="2" charset="0"/>
              </a:rPr>
              <a:t>Browser di navigazione (raccomandato Chrome o Firefox – Microsoft Edge, Internet Explorer versione 11 e sup.)</a:t>
            </a:r>
          </a:p>
          <a:p>
            <a:pPr marL="0" lvl="1">
              <a:spcAft>
                <a:spcPts val="600"/>
              </a:spcAft>
              <a:defRPr/>
            </a:pPr>
            <a:r>
              <a:rPr lang="it-IT" b="1" u="sng" dirty="0">
                <a:solidFill>
                  <a:prstClr val="black"/>
                </a:solidFill>
                <a:latin typeface="Gotham Book" pitchFamily="2" charset="0"/>
              </a:rPr>
              <a:t>Impostazioni del browser: BLOCCO POPUP disattivato</a:t>
            </a:r>
          </a:p>
        </p:txBody>
      </p:sp>
      <p:sp>
        <p:nvSpPr>
          <p:cNvPr id="10" name="Rettangolo 9"/>
          <p:cNvSpPr/>
          <p:nvPr/>
        </p:nvSpPr>
        <p:spPr>
          <a:xfrm>
            <a:off x="539552" y="2924944"/>
            <a:ext cx="7704856" cy="315046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r>
              <a:rPr lang="it-IT" b="1" dirty="0">
                <a:latin typeface="Gotham Book" pitchFamily="2" charset="0"/>
              </a:rPr>
              <a:t>Indirizzo diretto (URL) dell’applicativo:</a:t>
            </a:r>
          </a:p>
          <a:p>
            <a:endParaRPr lang="it-IT" b="1" dirty="0">
              <a:latin typeface="Gotham Book" pitchFamily="2" charset="0"/>
            </a:endParaRPr>
          </a:p>
          <a:p>
            <a:pPr marL="3175">
              <a:spcBef>
                <a:spcPts val="600"/>
              </a:spcBef>
            </a:pPr>
            <a:r>
              <a:rPr lang="it-IT" sz="1600" dirty="0">
                <a:latin typeface="Gotham Book" pitchFamily="2" charset="0"/>
              </a:rPr>
              <a:t>per gli Amministrativi Asl: </a:t>
            </a:r>
            <a:r>
              <a:rPr lang="it-IT" sz="1600" b="1" dirty="0">
                <a:latin typeface="Courier New" pitchFamily="49" charset="0"/>
                <a:cs typeface="Courier New" pitchFamily="49" charset="0"/>
                <a:hlinkClick r:id="rId2"/>
              </a:rPr>
              <a:t>https://www.prescrizione.poslazio.it/sismed-administration/</a:t>
            </a:r>
            <a:r>
              <a:rPr lang="it-IT" sz="1600" b="1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3175">
              <a:spcBef>
                <a:spcPts val="600"/>
              </a:spcBef>
            </a:pPr>
            <a:endParaRPr lang="it-IT" sz="1600" b="1" dirty="0">
              <a:latin typeface="Courier New" pitchFamily="49" charset="0"/>
              <a:cs typeface="Courier New" pitchFamily="49" charset="0"/>
            </a:endParaRPr>
          </a:p>
          <a:p>
            <a:pPr marL="3175">
              <a:spcBef>
                <a:spcPts val="600"/>
              </a:spcBef>
            </a:pPr>
            <a:r>
              <a:rPr lang="it-IT" sz="1600" dirty="0">
                <a:latin typeface="Gotham Book" pitchFamily="2" charset="0"/>
              </a:rPr>
              <a:t>per i MMG/PLS :</a:t>
            </a:r>
          </a:p>
          <a:p>
            <a:pPr marL="3175"/>
            <a:r>
              <a:rPr lang="it-IT" sz="1600" b="1" dirty="0">
                <a:latin typeface="Courier New" pitchFamily="49" charset="0"/>
                <a:cs typeface="Courier New" pitchFamily="49" charset="0"/>
                <a:hlinkClick r:id="rId3"/>
              </a:rPr>
              <a:t>https://www.prescrizione.poslazio.it/sismed-studio/</a:t>
            </a:r>
            <a:endParaRPr lang="it-IT" sz="1600" b="1" dirty="0">
              <a:latin typeface="Courier New" pitchFamily="49" charset="0"/>
              <a:cs typeface="Courier New" pitchFamily="49" charset="0"/>
            </a:endParaRPr>
          </a:p>
          <a:p>
            <a:pPr marL="3175"/>
            <a:endParaRPr lang="it-IT" sz="1600" b="1" dirty="0">
              <a:latin typeface="Courier New" pitchFamily="49" charset="0"/>
              <a:cs typeface="Courier New" pitchFamily="49" charset="0"/>
            </a:endParaRPr>
          </a:p>
          <a:p>
            <a:pPr marL="3175">
              <a:spcBef>
                <a:spcPts val="600"/>
              </a:spcBef>
            </a:pPr>
            <a:r>
              <a:rPr lang="it-IT" sz="1600" dirty="0">
                <a:latin typeface="Gotham Book" pitchFamily="2" charset="0"/>
              </a:rPr>
              <a:t>per i MMG/PLS  sostituti o con incarico provvisorio:</a:t>
            </a:r>
          </a:p>
          <a:p>
            <a:pPr marL="3175"/>
            <a:r>
              <a:rPr lang="it-IT" sz="1600" b="1" dirty="0">
                <a:latin typeface="Courier New" pitchFamily="49" charset="0"/>
                <a:cs typeface="Courier New" pitchFamily="49" charset="0"/>
                <a:hlinkClick r:id="rId4"/>
              </a:rPr>
              <a:t>https://www.prescrizione.poslazio.it/sismed-ambulatorio</a:t>
            </a:r>
            <a:r>
              <a:rPr lang="it-IT" sz="1600" b="1" dirty="0">
                <a:latin typeface="Courier New" pitchFamily="49" charset="0"/>
                <a:cs typeface="Courier New" pitchFamily="49" charset="0"/>
                <a:hlinkClick r:id="rId3"/>
              </a:rPr>
              <a:t>/</a:t>
            </a:r>
            <a:endParaRPr lang="it-IT" sz="1600" b="1" dirty="0">
              <a:latin typeface="Courier New" pitchFamily="49" charset="0"/>
              <a:cs typeface="Courier New" pitchFamily="49" charset="0"/>
            </a:endParaRPr>
          </a:p>
          <a:p>
            <a:pPr marL="3175"/>
            <a:endParaRPr lang="it-IT" sz="16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803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444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899592" y="116632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D2D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Disconnessione dal sistema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8316416" y="26064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21695DA-84F6-45D2-B4B4-7A44A0FCBD31}" type="slidenum">
              <a:rPr lang="it-IT" b="1" smtClean="0">
                <a:solidFill>
                  <a:schemeClr val="bg1"/>
                </a:solidFill>
              </a:rPr>
              <a:pPr algn="ctr"/>
              <a:t>20</a:t>
            </a:fld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420888"/>
            <a:ext cx="1743075" cy="714375"/>
          </a:xfrm>
          <a:prstGeom prst="rect">
            <a:avLst/>
          </a:prstGeom>
          <a:ln w="952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0" name="Rettangolo 9"/>
          <p:cNvSpPr/>
          <p:nvPr/>
        </p:nvSpPr>
        <p:spPr>
          <a:xfrm>
            <a:off x="3059832" y="2636912"/>
            <a:ext cx="5230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hangingPunct="1">
              <a:defRPr/>
            </a:pPr>
            <a:r>
              <a:rPr lang="it-IT" dirty="0">
                <a:latin typeface="Gotham Book" pitchFamily="2" charset="0"/>
              </a:rPr>
              <a:t>C</a:t>
            </a:r>
            <a:r>
              <a:rPr lang="it-IT" dirty="0">
                <a:solidFill>
                  <a:prstClr val="black"/>
                </a:solidFill>
                <a:latin typeface="Gotham Book" pitchFamily="2" charset="0"/>
              </a:rPr>
              <a:t>liccare sul pulsante rosso in basso a destra</a:t>
            </a:r>
          </a:p>
        </p:txBody>
      </p:sp>
    </p:spTree>
    <p:extLst>
      <p:ext uri="{BB962C8B-B14F-4D97-AF65-F5344CB8AC3E}">
        <p14:creationId xmlns:p14="http://schemas.microsoft.com/office/powerpoint/2010/main" val="1098803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444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899592" y="116632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D2D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DESK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8316416" y="26064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21695DA-84F6-45D2-B4B4-7A44A0FCBD31}" type="slidenum">
              <a:rPr lang="it-IT" b="1" smtClean="0">
                <a:solidFill>
                  <a:schemeClr val="bg1"/>
                </a:solidFill>
              </a:rPr>
              <a:pPr algn="ctr"/>
              <a:t>21</a:t>
            </a:fld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259632" y="1700809"/>
            <a:ext cx="31683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>
              <a:latin typeface="Gotham Book" pitchFamily="2" charset="0"/>
            </a:endParaRPr>
          </a:p>
          <a:p>
            <a:r>
              <a:rPr lang="it-IT" b="1" dirty="0">
                <a:latin typeface="Gotham Book" pitchFamily="2" charset="0"/>
              </a:rPr>
              <a:t>Numero Unico Regionale</a:t>
            </a:r>
          </a:p>
          <a:p>
            <a:r>
              <a:rPr lang="it-IT" dirty="0">
                <a:latin typeface="Gotham Book" pitchFamily="2" charset="0"/>
              </a:rPr>
              <a:t>06 99 500</a:t>
            </a:r>
          </a:p>
          <a:p>
            <a:endParaRPr lang="it-IT" dirty="0">
              <a:latin typeface="Gotham Book" pitchFamily="2" charset="0"/>
            </a:endParaRPr>
          </a:p>
        </p:txBody>
      </p:sp>
      <p:pic>
        <p:nvPicPr>
          <p:cNvPr id="13" name="Picture 4" descr="Telefo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44824"/>
            <a:ext cx="628650" cy="628651"/>
          </a:xfrm>
          <a:prstGeom prst="rect">
            <a:avLst/>
          </a:prstGeom>
          <a:noFill/>
        </p:spPr>
      </p:pic>
      <p:pic>
        <p:nvPicPr>
          <p:cNvPr id="14" name="Picture 6" descr="ema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068960"/>
            <a:ext cx="628650" cy="628651"/>
          </a:xfrm>
          <a:prstGeom prst="rect">
            <a:avLst/>
          </a:prstGeom>
          <a:noFill/>
        </p:spPr>
      </p:pic>
      <p:sp>
        <p:nvSpPr>
          <p:cNvPr id="16" name="Rettangolo 15"/>
          <p:cNvSpPr/>
          <p:nvPr/>
        </p:nvSpPr>
        <p:spPr>
          <a:xfrm>
            <a:off x="1475656" y="3140968"/>
            <a:ext cx="28414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prstClr val="black"/>
                </a:solidFill>
                <a:latin typeface="Gotham Book" pitchFamily="2" charset="0"/>
              </a:rPr>
              <a:t>mesir@regione.lazio.it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98803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444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899592" y="116632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D2D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FAQ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8316416" y="26064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21695DA-84F6-45D2-B4B4-7A44A0FCBD31}" type="slidenum">
              <a:rPr lang="it-IT" b="1" smtClean="0">
                <a:solidFill>
                  <a:schemeClr val="bg1"/>
                </a:solidFill>
              </a:rPr>
              <a:pPr algn="ctr"/>
              <a:t>22</a:t>
            </a:fld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39552" y="1052736"/>
            <a:ext cx="8136904" cy="41549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it-IT" sz="1100" dirty="0">
                <a:latin typeface="Gotham Book" pitchFamily="2" charset="0"/>
              </a:rPr>
              <a:t>Dopo aver effettuato il Login appare una schermata bianca con la scritta </a:t>
            </a:r>
            <a:r>
              <a:rPr lang="it-IT" sz="1100" b="1" i="1" dirty="0">
                <a:latin typeface="Gotham Book" pitchFamily="2" charset="0"/>
              </a:rPr>
              <a:t>Benvenuto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sz="1100" i="1" dirty="0">
                <a:latin typeface="Gotham Book" pitchFamily="2" charset="0"/>
              </a:rPr>
              <a:t>E’ necessario cambiare le impostazioni di configurazione del browser (Internet Explorer, Google Chrome, Mozilla Firefox , Microsoft Edge, ecc.) disattivando il blocco dei Popup nel menu Impostazioni/Strumenti (vedi pag. </a:t>
            </a:r>
            <a:r>
              <a:rPr lang="it-IT" sz="1100" i="1" dirty="0">
                <a:solidFill>
                  <a:schemeClr val="tx1"/>
                </a:solidFill>
                <a:latin typeface="Gotham Book" pitchFamily="2" charset="0"/>
              </a:rPr>
              <a:t>3)</a:t>
            </a:r>
            <a:r>
              <a:rPr lang="it-IT" sz="1100" i="1" dirty="0">
                <a:latin typeface="Gotham Book" pitchFamily="2" charset="0"/>
              </a:rPr>
              <a:t> . </a:t>
            </a:r>
          </a:p>
          <a:p>
            <a:pPr lvl="1" algn="just"/>
            <a:endParaRPr lang="it-IT" sz="1100" i="1" dirty="0">
              <a:latin typeface="Gotham Book" pitchFamily="2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it-IT" sz="1100" dirty="0">
                <a:latin typeface="Gotham Book" pitchFamily="2" charset="0"/>
              </a:rPr>
              <a:t>Dopo aver effettuato il Login appare il messaggio  ‘</a:t>
            </a:r>
            <a:r>
              <a:rPr lang="it-IT" sz="1100" b="1" dirty="0">
                <a:latin typeface="Gotham Book" pitchFamily="2" charset="0"/>
              </a:rPr>
              <a:t>Utente non autorizzato</a:t>
            </a:r>
            <a:r>
              <a:rPr lang="it-IT" sz="1100" dirty="0">
                <a:latin typeface="Gotham Book" pitchFamily="2" charset="0"/>
              </a:rPr>
              <a:t>’</a:t>
            </a:r>
            <a:endParaRPr lang="it-IT" sz="1100" b="1" i="1" dirty="0">
              <a:latin typeface="Gotham Book" pitchFamily="2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sz="1100" i="1" dirty="0">
                <a:latin typeface="Gotham Book" pitchFamily="2" charset="0"/>
              </a:rPr>
              <a:t>Verificare che il link utilizzato per l’accesso all’applicazione sia quello corretto (vedi pag. </a:t>
            </a:r>
            <a:r>
              <a:rPr lang="it-IT" sz="1100" i="1" dirty="0">
                <a:solidFill>
                  <a:schemeClr val="tx1"/>
                </a:solidFill>
                <a:latin typeface="Gotham Book" pitchFamily="2" charset="0"/>
              </a:rPr>
              <a:t>2)</a:t>
            </a:r>
            <a:r>
              <a:rPr lang="it-IT" sz="1100" i="1" dirty="0">
                <a:latin typeface="Gotham Book" pitchFamily="2" charset="0"/>
              </a:rPr>
              <a:t>. Se il problema persiste inviare una mail di richiesta di assistenza all’indirizzo </a:t>
            </a:r>
            <a:r>
              <a:rPr lang="it-IT" sz="1100" dirty="0">
                <a:latin typeface="Gotham Book" pitchFamily="2" charset="0"/>
                <a:hlinkClick r:id="rId2"/>
              </a:rPr>
              <a:t>mesir@regione.lazio.it</a:t>
            </a:r>
            <a:r>
              <a:rPr lang="it-IT" sz="1100" dirty="0">
                <a:latin typeface="Gotham Book" pitchFamily="2" charset="0"/>
              </a:rPr>
              <a:t> .</a:t>
            </a:r>
          </a:p>
          <a:p>
            <a:pPr lvl="1" algn="just"/>
            <a:endParaRPr lang="it-IT" sz="1100" i="1" dirty="0">
              <a:latin typeface="Gotham Book" pitchFamily="2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it-IT" sz="1100" dirty="0">
                <a:latin typeface="Gotham Book" pitchFamily="2" charset="0"/>
              </a:rPr>
              <a:t>Come è possibile </a:t>
            </a:r>
            <a:r>
              <a:rPr lang="it-IT" sz="1100" b="1" dirty="0">
                <a:latin typeface="Gotham Book" pitchFamily="2" charset="0"/>
              </a:rPr>
              <a:t>verificare se una vaccinazione è già stata registrata </a:t>
            </a:r>
            <a:r>
              <a:rPr lang="it-IT" sz="1100" dirty="0">
                <a:latin typeface="Gotham Book" pitchFamily="2" charset="0"/>
              </a:rPr>
              <a:t>nel sistema </a:t>
            </a:r>
            <a:r>
              <a:rPr lang="it-IT" sz="1100" dirty="0" err="1">
                <a:latin typeface="Gotham Book" pitchFamily="2" charset="0"/>
              </a:rPr>
              <a:t>Sismed</a:t>
            </a:r>
            <a:endParaRPr lang="it-IT" sz="1100" b="1" i="1" dirty="0">
              <a:latin typeface="Gotham Book" pitchFamily="2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sz="1100" i="1" dirty="0">
                <a:latin typeface="Gotham Book" pitchFamily="2" charset="0"/>
              </a:rPr>
              <a:t>Per verificare se una vaccinazione è già stata registrata è necessario procedere con la ricerca e la selezione dell’assistito interessato (vedi </a:t>
            </a:r>
            <a:r>
              <a:rPr lang="it-IT" sz="1100" i="1" dirty="0" err="1">
                <a:latin typeface="Gotham Book" pitchFamily="2" charset="0"/>
              </a:rPr>
              <a:t>pagg</a:t>
            </a:r>
            <a:r>
              <a:rPr lang="it-IT" sz="1100" i="1" dirty="0">
                <a:latin typeface="Gotham Book" pitchFamily="2" charset="0"/>
              </a:rPr>
              <a:t>. da </a:t>
            </a:r>
            <a:r>
              <a:rPr lang="it-IT" sz="1100" i="1" dirty="0">
                <a:solidFill>
                  <a:schemeClr val="tx1"/>
                </a:solidFill>
                <a:latin typeface="Gotham Book" pitchFamily="2" charset="0"/>
              </a:rPr>
              <a:t>4 a 6</a:t>
            </a:r>
            <a:r>
              <a:rPr lang="it-IT" sz="1100" i="1" dirty="0">
                <a:latin typeface="Gotham Book" pitchFamily="2" charset="0"/>
              </a:rPr>
              <a:t>) selezionare dal menù Ambulatorio la voce Vaccinazioni (vedi pag. </a:t>
            </a:r>
            <a:r>
              <a:rPr lang="it-IT" sz="1100" i="1" dirty="0">
                <a:solidFill>
                  <a:schemeClr val="tx1"/>
                </a:solidFill>
                <a:latin typeface="Gotham Book" pitchFamily="2" charset="0"/>
              </a:rPr>
              <a:t>7)</a:t>
            </a:r>
            <a:r>
              <a:rPr lang="it-IT" sz="1100" i="1" dirty="0">
                <a:latin typeface="Gotham Book" pitchFamily="2" charset="0"/>
              </a:rPr>
              <a:t> e verificare se è presente nella sezione Descrizione la riga con l’indicazione della vaccinazione (vedi pag. </a:t>
            </a:r>
            <a:r>
              <a:rPr lang="it-IT" sz="1100" i="1" dirty="0">
                <a:solidFill>
                  <a:schemeClr val="tx1"/>
                </a:solidFill>
                <a:latin typeface="Gotham Book" pitchFamily="2" charset="0"/>
              </a:rPr>
              <a:t>10)</a:t>
            </a:r>
            <a:r>
              <a:rPr lang="it-IT" sz="1100" i="1" dirty="0">
                <a:latin typeface="Gotham Book" pitchFamily="2" charset="0"/>
              </a:rPr>
              <a:t>. Se la riga con i dettagli della vaccinazione non è presente la vaccinazione non è ancora stata registrata.</a:t>
            </a:r>
          </a:p>
          <a:p>
            <a:pPr lvl="1" algn="just"/>
            <a:endParaRPr lang="it-IT" sz="1100" i="1" dirty="0">
              <a:latin typeface="Gotham Book" pitchFamily="2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it-IT" sz="1100" dirty="0">
                <a:latin typeface="Gotham Book" pitchFamily="2" charset="0"/>
              </a:rPr>
              <a:t>Come è possibile </a:t>
            </a:r>
            <a:r>
              <a:rPr lang="it-IT" sz="1100" b="1" dirty="0">
                <a:latin typeface="Gotham Book" pitchFamily="2" charset="0"/>
              </a:rPr>
              <a:t>verificare quante vaccinazioni sono state già registrate </a:t>
            </a:r>
            <a:r>
              <a:rPr lang="it-IT" sz="1100" dirty="0">
                <a:latin typeface="Gotham Book" pitchFamily="2" charset="0"/>
              </a:rPr>
              <a:t>nel sistema </a:t>
            </a:r>
            <a:r>
              <a:rPr lang="it-IT" sz="1100" dirty="0" err="1">
                <a:latin typeface="Gotham Book" pitchFamily="2" charset="0"/>
              </a:rPr>
              <a:t>Sismed</a:t>
            </a:r>
            <a:endParaRPr lang="it-IT" sz="1100" b="1" i="1" dirty="0">
              <a:latin typeface="Gotham Book" pitchFamily="2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sz="1100" i="1" dirty="0">
                <a:latin typeface="Gotham Book" pitchFamily="2" charset="0"/>
              </a:rPr>
              <a:t>E’ possibile visualizzare le informazioni sulle vaccinazioni, sia sintetiche che di dettaglio, tramite l’utilizzo della funzione Elaborazioni Statistiche selezionabile dal menù Stampe (vedi </a:t>
            </a:r>
            <a:r>
              <a:rPr lang="it-IT" sz="1100" i="1" dirty="0" err="1">
                <a:latin typeface="Gotham Book" pitchFamily="2" charset="0"/>
              </a:rPr>
              <a:t>pagg</a:t>
            </a:r>
            <a:r>
              <a:rPr lang="it-IT" sz="1100" i="1" dirty="0">
                <a:latin typeface="Gotham Book" pitchFamily="2" charset="0"/>
              </a:rPr>
              <a:t>. da </a:t>
            </a:r>
            <a:r>
              <a:rPr lang="it-IT" sz="1100" i="1" dirty="0">
                <a:solidFill>
                  <a:schemeClr val="tx1"/>
                </a:solidFill>
                <a:latin typeface="Gotham Book" pitchFamily="2" charset="0"/>
              </a:rPr>
              <a:t>16 a 19</a:t>
            </a:r>
            <a:r>
              <a:rPr lang="it-IT" sz="1100" i="1" dirty="0">
                <a:latin typeface="Gotham Book" pitchFamily="2" charset="0"/>
              </a:rPr>
              <a:t>).</a:t>
            </a:r>
          </a:p>
          <a:p>
            <a:pPr lvl="1" algn="just"/>
            <a:endParaRPr lang="it-IT" sz="1100" i="1" dirty="0">
              <a:latin typeface="Gotham Book" pitchFamily="2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it-IT" sz="1100" dirty="0">
                <a:latin typeface="Gotham Book" pitchFamily="2" charset="0"/>
              </a:rPr>
              <a:t>Ho</a:t>
            </a:r>
            <a:r>
              <a:rPr lang="it-IT" sz="1100" b="1" dirty="0">
                <a:latin typeface="Gotham Book" pitchFamily="2" charset="0"/>
              </a:rPr>
              <a:t> perso/non ricordo le credenziali di accesso al </a:t>
            </a:r>
            <a:r>
              <a:rPr lang="it-IT" sz="1100" b="1" dirty="0" err="1">
                <a:latin typeface="Gotham Book" pitchFamily="2" charset="0"/>
              </a:rPr>
              <a:t>Sismed</a:t>
            </a:r>
            <a:endParaRPr lang="it-IT" sz="1100" b="1" i="1" dirty="0">
              <a:latin typeface="Gotham Book" pitchFamily="2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sz="1100" i="1" dirty="0">
                <a:latin typeface="Gotham Book" pitchFamily="2" charset="0"/>
              </a:rPr>
              <a:t>Dalla pagina di autenticazione seguendo il percorso: “Hai dimenticato la password?”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sz="1100" i="1" dirty="0">
                <a:latin typeface="Gotham Book" pitchFamily="2" charset="0"/>
              </a:rPr>
              <a:t>Inviando email a mesir@regione.lazio.it,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sz="1100" i="1" dirty="0">
                <a:latin typeface="Gotham Book" pitchFamily="2" charset="0"/>
              </a:rPr>
              <a:t>Richiedendo assistenza tramite il Numero Unico Regionale</a:t>
            </a:r>
          </a:p>
        </p:txBody>
      </p:sp>
    </p:spTree>
    <p:extLst>
      <p:ext uri="{BB962C8B-B14F-4D97-AF65-F5344CB8AC3E}">
        <p14:creationId xmlns:p14="http://schemas.microsoft.com/office/powerpoint/2010/main" val="109880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081087"/>
            <a:ext cx="6781800" cy="4695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" name="Connettore 1 2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444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899592" y="188640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D2D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Accesso all’applicativo – Blocco popup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8316416" y="26064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21695DA-84F6-45D2-B4B4-7A44A0FCBD31}" type="slidenum">
              <a:rPr lang="it-IT" b="1" smtClean="0">
                <a:solidFill>
                  <a:schemeClr val="bg1"/>
                </a:solidFill>
              </a:rPr>
              <a:pPr algn="ctr"/>
              <a:t>3</a:t>
            </a:fld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563888" y="2492896"/>
            <a:ext cx="5184576" cy="313932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it-IT" sz="1400" dirty="0">
                <a:solidFill>
                  <a:schemeClr val="tx2"/>
                </a:solidFill>
                <a:latin typeface="Gotham Book" pitchFamily="2" charset="0"/>
              </a:rPr>
              <a:t>Per accedere all’applicazione è necessario  effettuare il primo accesso tramite il pannello di accesso unificato. 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it-IT" sz="1400" dirty="0">
                <a:solidFill>
                  <a:schemeClr val="tx2"/>
                </a:solidFill>
                <a:latin typeface="Gotham Book" pitchFamily="2" charset="0"/>
              </a:rPr>
              <a:t>Se l’applicazione non si apre automaticamente ma si resta bloccati in una finestra di benvenuto come quella in figura è necessario cambiare le impostazioni di configurazione del browser procedendo con la </a:t>
            </a:r>
            <a:r>
              <a:rPr lang="it-IT" sz="1400" b="1" dirty="0">
                <a:solidFill>
                  <a:schemeClr val="tx2"/>
                </a:solidFill>
                <a:latin typeface="Gotham Book" pitchFamily="2" charset="0"/>
              </a:rPr>
              <a:t>disattivazione del Blocco dei Popup</a:t>
            </a:r>
            <a:r>
              <a:rPr lang="it-IT" sz="1400" dirty="0">
                <a:solidFill>
                  <a:schemeClr val="tx2"/>
                </a:solidFill>
                <a:latin typeface="Gotham Book" pitchFamily="2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it-IT" sz="1400" dirty="0">
                <a:solidFill>
                  <a:schemeClr val="tx2"/>
                </a:solidFill>
                <a:latin typeface="Gotham Book" pitchFamily="2" charset="0"/>
              </a:rPr>
              <a:t>Per poter disattivare il blocco è necessario agire nel menù Impostazioni/Strumenti del browser tenendo presente che la procedura varia a seconda dell’applicazione utilizzata (Internet Explorer, Google Chrome, Mozilla Firefox , Microsoft Edge, ecc.)</a:t>
            </a:r>
          </a:p>
        </p:txBody>
      </p:sp>
    </p:spTree>
    <p:extLst>
      <p:ext uri="{BB962C8B-B14F-4D97-AF65-F5344CB8AC3E}">
        <p14:creationId xmlns:p14="http://schemas.microsoft.com/office/powerpoint/2010/main" val="2883405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444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899592" y="188640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D2D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Ricerca singolo assistito 1/2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8316416" y="26064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21695DA-84F6-45D2-B4B4-7A44A0FCBD31}" type="slidenum">
              <a:rPr lang="it-IT" b="1" smtClean="0">
                <a:solidFill>
                  <a:schemeClr val="bg1"/>
                </a:solidFill>
              </a:rPr>
              <a:pPr algn="ctr"/>
              <a:t>4</a:t>
            </a:fld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276350"/>
            <a:ext cx="8143875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9880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444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899592" y="188640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D2D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Ricerca singolo assistito 2/2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8316416" y="26064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21695DA-84F6-45D2-B4B4-7A44A0FCBD31}" type="slidenum">
              <a:rPr lang="it-IT" b="1" smtClean="0">
                <a:solidFill>
                  <a:schemeClr val="bg1"/>
                </a:solidFill>
              </a:rPr>
              <a:pPr algn="ctr"/>
              <a:t>5</a:t>
            </a:fld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9" y="1066800"/>
            <a:ext cx="8137152" cy="4602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880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444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899592" y="188640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D2D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 singolo assistito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8316416" y="26064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21695DA-84F6-45D2-B4B4-7A44A0FCBD31}" type="slidenum">
              <a:rPr lang="it-IT" b="1" smtClean="0">
                <a:solidFill>
                  <a:schemeClr val="bg1"/>
                </a:solidFill>
              </a:rPr>
              <a:pPr algn="ctr"/>
              <a:t>6</a:t>
            </a:fld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76872"/>
            <a:ext cx="637595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4213" y="1988840"/>
            <a:ext cx="6074717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tangolo 8"/>
          <p:cNvSpPr/>
          <p:nvPr/>
        </p:nvSpPr>
        <p:spPr>
          <a:xfrm>
            <a:off x="6635790" y="3845947"/>
            <a:ext cx="2400706" cy="2031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1400" b="1" dirty="0">
                <a:solidFill>
                  <a:schemeClr val="tx1"/>
                </a:solidFill>
                <a:latin typeface="Gotham Book" pitchFamily="2" charset="0"/>
              </a:rPr>
              <a:t>Per</a:t>
            </a:r>
            <a:r>
              <a:rPr lang="it-IT" sz="1400" b="1" dirty="0">
                <a:latin typeface="Gotham Book" pitchFamily="2" charset="0"/>
              </a:rPr>
              <a:t> importare un assistito:</a:t>
            </a:r>
          </a:p>
          <a:p>
            <a:r>
              <a:rPr lang="it-IT" sz="1400" dirty="0">
                <a:latin typeface="Gotham Book" pitchFamily="2" charset="0"/>
              </a:rPr>
              <a:t>1) inserire i dati anagrafici nella maschera e premere il pulsante </a:t>
            </a:r>
            <a:r>
              <a:rPr lang="it-IT" sz="1400" b="1" dirty="0">
                <a:solidFill>
                  <a:schemeClr val="tx1"/>
                </a:solidFill>
                <a:latin typeface="Gotham Book" pitchFamily="2" charset="0"/>
              </a:rPr>
              <a:t>CERCA</a:t>
            </a:r>
          </a:p>
          <a:p>
            <a:r>
              <a:rPr lang="it-IT" sz="1400" dirty="0">
                <a:latin typeface="Gotham Book" pitchFamily="2" charset="0"/>
              </a:rPr>
              <a:t>2) selezionare l'assistito</a:t>
            </a:r>
          </a:p>
          <a:p>
            <a:r>
              <a:rPr lang="it-IT" sz="1400" dirty="0">
                <a:latin typeface="Gotham Book" pitchFamily="2" charset="0"/>
              </a:rPr>
              <a:t>3) premere il pulsante </a:t>
            </a:r>
            <a:r>
              <a:rPr lang="it-IT" sz="1400" b="1" dirty="0">
                <a:solidFill>
                  <a:schemeClr val="tx1"/>
                </a:solidFill>
                <a:latin typeface="Gotham Book" pitchFamily="2" charset="0"/>
              </a:rPr>
              <a:t>IMPORTA</a:t>
            </a:r>
          </a:p>
        </p:txBody>
      </p:sp>
      <p:cxnSp>
        <p:nvCxnSpPr>
          <p:cNvPr id="10" name="Connettore 2 9"/>
          <p:cNvCxnSpPr/>
          <p:nvPr/>
        </p:nvCxnSpPr>
        <p:spPr>
          <a:xfrm flipH="1">
            <a:off x="4716016" y="4437112"/>
            <a:ext cx="864096" cy="1080120"/>
          </a:xfrm>
          <a:prstGeom prst="straightConnector1">
            <a:avLst/>
          </a:prstGeom>
          <a:ln w="63500">
            <a:headEnd type="arrow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155070" y="962725"/>
            <a:ext cx="8844914" cy="954107"/>
          </a:xfrm>
          <a:custGeom>
            <a:avLst/>
            <a:gdLst>
              <a:gd name="connsiteX0" fmla="*/ 0 w 7632848"/>
              <a:gd name="connsiteY0" fmla="*/ 0 h 1200329"/>
              <a:gd name="connsiteX1" fmla="*/ 7632848 w 7632848"/>
              <a:gd name="connsiteY1" fmla="*/ 0 h 1200329"/>
              <a:gd name="connsiteX2" fmla="*/ 7632848 w 7632848"/>
              <a:gd name="connsiteY2" fmla="*/ 1200329 h 1200329"/>
              <a:gd name="connsiteX3" fmla="*/ 0 w 7632848"/>
              <a:gd name="connsiteY3" fmla="*/ 1200329 h 1200329"/>
              <a:gd name="connsiteX4" fmla="*/ 0 w 7632848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32848" h="1200329">
                <a:moveTo>
                  <a:pt x="0" y="0"/>
                </a:moveTo>
                <a:lnTo>
                  <a:pt x="7632848" y="0"/>
                </a:lnTo>
                <a:lnTo>
                  <a:pt x="7632848" y="1200329"/>
                </a:lnTo>
                <a:lnTo>
                  <a:pt x="0" y="120032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400" dirty="0">
                <a:latin typeface="Gotham Book" pitchFamily="2" charset="0"/>
              </a:rPr>
              <a:t>Nel caso si voglia effettuare la vaccinazione nei confronti di un paziente che non è un proprio assistito: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400" dirty="0">
                <a:latin typeface="Gotham Book" pitchFamily="2" charset="0"/>
              </a:rPr>
              <a:t>occorre utilizzare la funzione IMPORTA ASSISTITO per chi accede con modulo </a:t>
            </a:r>
            <a:r>
              <a:rPr lang="it-IT" sz="1400" dirty="0" err="1">
                <a:latin typeface="Gotham Book" pitchFamily="2" charset="0"/>
              </a:rPr>
              <a:t>Sismed</a:t>
            </a:r>
            <a:r>
              <a:rPr lang="it-IT" sz="1400" dirty="0">
                <a:latin typeface="Gotham Book" pitchFamily="2" charset="0"/>
              </a:rPr>
              <a:t>-studio;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400" dirty="0">
                <a:latin typeface="Gotham Book" pitchFamily="2" charset="0"/>
              </a:rPr>
              <a:t>per chi accede con il modulo </a:t>
            </a:r>
            <a:r>
              <a:rPr lang="it-IT" sz="1400" dirty="0" err="1">
                <a:latin typeface="Gotham Book" pitchFamily="2" charset="0"/>
              </a:rPr>
              <a:t>Sismed</a:t>
            </a:r>
            <a:r>
              <a:rPr lang="it-IT" sz="1400" dirty="0">
                <a:latin typeface="Gotham Book" pitchFamily="2" charset="0"/>
              </a:rPr>
              <a:t>-ambulatorio si ha visibilità di tutti gli assistiti regionali.</a:t>
            </a:r>
          </a:p>
        </p:txBody>
      </p:sp>
    </p:spTree>
    <p:extLst>
      <p:ext uri="{BB962C8B-B14F-4D97-AF65-F5344CB8AC3E}">
        <p14:creationId xmlns:p14="http://schemas.microsoft.com/office/powerpoint/2010/main" val="109880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444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899592" y="188640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D2D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Registrazione delle vaccinazioni 1/3 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8316416" y="26064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21695DA-84F6-45D2-B4B4-7A44A0FCBD31}" type="slidenum">
              <a:rPr lang="it-IT" b="1" smtClean="0">
                <a:solidFill>
                  <a:schemeClr val="bg1"/>
                </a:solidFill>
              </a:rPr>
              <a:pPr algn="ctr"/>
              <a:t>7</a:t>
            </a:fld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24744"/>
            <a:ext cx="7992888" cy="4499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880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90619"/>
            <a:ext cx="8256375" cy="4624397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asellaDiTesto 3"/>
          <p:cNvSpPr txBox="1"/>
          <p:nvPr/>
        </p:nvSpPr>
        <p:spPr>
          <a:xfrm>
            <a:off x="899592" y="188640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D2D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Registrazione delle vaccinazioni 2/3 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8316416" y="26064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21695DA-84F6-45D2-B4B4-7A44A0FCBD31}" type="slidenum">
              <a:rPr lang="it-IT" b="1" smtClean="0">
                <a:solidFill>
                  <a:schemeClr val="bg1"/>
                </a:solidFill>
              </a:rPr>
              <a:pPr algn="ctr"/>
              <a:t>8</a:t>
            </a:fld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3390914"/>
            <a:ext cx="221932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9880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444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>
            <a:extLst>
              <a:ext uri="{FF2B5EF4-FFF2-40B4-BE49-F238E27FC236}">
                <a16:creationId xmlns:a16="http://schemas.microsoft.com/office/drawing/2014/main" id="{4E81E1A2-3D04-4D73-9725-9759BDC9C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28" y="1556792"/>
            <a:ext cx="8775744" cy="4340691"/>
          </a:xfrm>
          <a:prstGeom prst="rect">
            <a:avLst/>
          </a:prstGeom>
        </p:spPr>
      </p:pic>
      <p:sp>
        <p:nvSpPr>
          <p:cNvPr id="6" name="Segnaposto contenuto 2"/>
          <p:cNvSpPr txBox="1">
            <a:spLocks/>
          </p:cNvSpPr>
          <p:nvPr/>
        </p:nvSpPr>
        <p:spPr>
          <a:xfrm>
            <a:off x="179512" y="836712"/>
            <a:ext cx="4508206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180000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Gotham Book" pitchFamily="2" charset="0"/>
              </a:rPr>
              <a:t>Selezionare la casella di spunta </a:t>
            </a: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Gotham Book" pitchFamily="2" charset="0"/>
              </a:rPr>
              <a:t>Campagna vaccinale </a:t>
            </a: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otham Book" pitchFamily="2" charset="0"/>
                <a:sym typeface="Wingdings"/>
              </a:rPr>
              <a:t></a:t>
            </a:r>
          </a:p>
          <a:p>
            <a:pPr marL="180000" lvl="0" indent="-180975">
              <a:spcAft>
                <a:spcPts val="300"/>
              </a:spcAft>
              <a:buFont typeface="Wingdings" pitchFamily="2" charset="2"/>
              <a:buChar char="§"/>
            </a:pP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Gotham Book" pitchFamily="2" charset="0"/>
              </a:rPr>
              <a:t>Il campo tipo di vaccino sarà preimpostato su I</a:t>
            </a:r>
            <a:r>
              <a:rPr lang="it-IT" sz="1100" dirty="0" err="1">
                <a:latin typeface="Gotham Book" pitchFamily="2" charset="0"/>
              </a:rPr>
              <a:t>nfluenza</a:t>
            </a: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Gotham Book" pitchFamily="2" charset="0"/>
              </a:rPr>
              <a:t> </a:t>
            </a:r>
            <a:r>
              <a:rPr lang="it-IT" sz="1100" dirty="0">
                <a:solidFill>
                  <a:srgbClr val="FF0000"/>
                </a:solidFill>
                <a:latin typeface="Gotham Book" pitchFamily="2" charset="0"/>
                <a:sym typeface="Wingdings"/>
              </a:rPr>
              <a:t> </a:t>
            </a:r>
            <a:endParaRPr kumimoji="0" lang="it-IT" sz="11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Gotham Book" pitchFamily="2" charset="0"/>
            </a:endParaRPr>
          </a:p>
          <a:p>
            <a:pPr marL="180000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Gotham Book" pitchFamily="2" charset="0"/>
              </a:rPr>
              <a:t>Indicare la data </a:t>
            </a:r>
            <a:r>
              <a:rPr lang="it-IT" sz="1100" i="1" dirty="0">
                <a:solidFill>
                  <a:schemeClr val="tx1"/>
                </a:solidFill>
                <a:latin typeface="Gotham Book" pitchFamily="2" charset="0"/>
              </a:rPr>
              <a:t>di effettuazione della vaccinazione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899592" y="188640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D2D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Registrazione delle vaccinazioni 3/</a:t>
            </a:r>
            <a:r>
              <a:rPr lang="it-IT" sz="2000" b="1" dirty="0" err="1">
                <a:solidFill>
                  <a:srgbClr val="D2D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it-IT" sz="2000" b="1" dirty="0">
                <a:solidFill>
                  <a:srgbClr val="D2D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8316416" y="26064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21695DA-84F6-45D2-B4B4-7A44A0FCBD31}" type="slidenum">
              <a:rPr lang="it-IT" b="1" smtClean="0">
                <a:solidFill>
                  <a:schemeClr val="bg1"/>
                </a:solidFill>
              </a:rPr>
              <a:pPr algn="ctr"/>
              <a:t>9</a:t>
            </a:fld>
            <a:endParaRPr lang="it-IT" b="1" dirty="0">
              <a:solidFill>
                <a:schemeClr val="bg1"/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4139953" y="5556537"/>
            <a:ext cx="1602789" cy="385419"/>
            <a:chOff x="3891108" y="5669131"/>
            <a:chExt cx="1629064" cy="385419"/>
          </a:xfrm>
        </p:grpSpPr>
        <p:cxnSp>
          <p:nvCxnSpPr>
            <p:cNvPr id="12" name="Connettore 2 11"/>
            <p:cNvCxnSpPr>
              <a:cxnSpLocks/>
            </p:cNvCxnSpPr>
            <p:nvPr/>
          </p:nvCxnSpPr>
          <p:spPr>
            <a:xfrm flipH="1">
              <a:off x="4696180" y="5861840"/>
              <a:ext cx="823992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e 10"/>
            <p:cNvSpPr/>
            <p:nvPr/>
          </p:nvSpPr>
          <p:spPr>
            <a:xfrm>
              <a:off x="3891108" y="5669131"/>
              <a:ext cx="705878" cy="38541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FF0000"/>
                </a:solidFill>
              </a:endParaRPr>
            </a:p>
          </p:txBody>
        </p:sp>
      </p:grpSp>
      <p:sp>
        <p:nvSpPr>
          <p:cNvPr id="7" name="Rettangolo 6"/>
          <p:cNvSpPr/>
          <p:nvPr/>
        </p:nvSpPr>
        <p:spPr>
          <a:xfrm>
            <a:off x="5886759" y="5436458"/>
            <a:ext cx="3073113" cy="6771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588" lvl="0" indent="-3175" fontAlgn="base">
              <a:spcAft>
                <a:spcPts val="600"/>
              </a:spcAft>
              <a:defRPr/>
            </a:pPr>
            <a:r>
              <a:rPr lang="it-IT" sz="1100" dirty="0">
                <a:solidFill>
                  <a:prstClr val="black"/>
                </a:solidFill>
                <a:latin typeface="Gotham Book" pitchFamily="2" charset="0"/>
              </a:rPr>
              <a:t>Compilare tutti i campi obbligatori (segnalati in rosso con !)</a:t>
            </a:r>
          </a:p>
          <a:p>
            <a:pPr marL="1588" lvl="0" indent="-3175" fontAlgn="base">
              <a:spcAft>
                <a:spcPts val="600"/>
              </a:spcAft>
              <a:defRPr/>
            </a:pPr>
            <a:r>
              <a:rPr lang="it-IT" sz="1100" dirty="0">
                <a:solidFill>
                  <a:prstClr val="black"/>
                </a:solidFill>
                <a:latin typeface="Gotham Book" pitchFamily="2" charset="0"/>
              </a:rPr>
              <a:t>Cliccare su </a:t>
            </a:r>
            <a:r>
              <a:rPr lang="it-IT" sz="1100" b="1" dirty="0">
                <a:solidFill>
                  <a:prstClr val="black"/>
                </a:solidFill>
                <a:latin typeface="Gotham Book" pitchFamily="2" charset="0"/>
              </a:rPr>
              <a:t>Salva</a:t>
            </a:r>
            <a:r>
              <a:rPr lang="it-IT" sz="1100" dirty="0">
                <a:solidFill>
                  <a:prstClr val="black"/>
                </a:solidFill>
                <a:latin typeface="Gotham Book" pitchFamily="2" charset="0"/>
              </a:rPr>
              <a:t> per la registrazione </a:t>
            </a:r>
            <a:endParaRPr lang="it-IT" sz="1100" dirty="0">
              <a:solidFill>
                <a:schemeClr val="dk1"/>
              </a:solidFill>
              <a:latin typeface="Gotham Book" pitchFamily="2" charset="0"/>
            </a:endParaRPr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B978DFD9-EF63-4777-9993-97A78896EF29}"/>
              </a:ext>
            </a:extLst>
          </p:cNvPr>
          <p:cNvSpPr/>
          <p:nvPr/>
        </p:nvSpPr>
        <p:spPr>
          <a:xfrm>
            <a:off x="2052047" y="1809687"/>
            <a:ext cx="288007" cy="28736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1</a:t>
            </a:r>
          </a:p>
        </p:txBody>
      </p:sp>
      <p:sp>
        <p:nvSpPr>
          <p:cNvPr id="26" name="Ovale 25">
            <a:extLst>
              <a:ext uri="{FF2B5EF4-FFF2-40B4-BE49-F238E27FC236}">
                <a16:creationId xmlns:a16="http://schemas.microsoft.com/office/drawing/2014/main" id="{83D9D0EB-449E-45CD-8174-BE400E071DD6}"/>
              </a:ext>
            </a:extLst>
          </p:cNvPr>
          <p:cNvSpPr/>
          <p:nvPr/>
        </p:nvSpPr>
        <p:spPr>
          <a:xfrm>
            <a:off x="1433512" y="2236860"/>
            <a:ext cx="288007" cy="28736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2</a:t>
            </a:r>
          </a:p>
        </p:txBody>
      </p:sp>
      <p:sp>
        <p:nvSpPr>
          <p:cNvPr id="27" name="Ovale 26">
            <a:extLst>
              <a:ext uri="{FF2B5EF4-FFF2-40B4-BE49-F238E27FC236}">
                <a16:creationId xmlns:a16="http://schemas.microsoft.com/office/drawing/2014/main" id="{229F72C9-ED32-466D-818F-7209518F6433}"/>
              </a:ext>
            </a:extLst>
          </p:cNvPr>
          <p:cNvSpPr/>
          <p:nvPr/>
        </p:nvSpPr>
        <p:spPr>
          <a:xfrm>
            <a:off x="7524328" y="1959526"/>
            <a:ext cx="288007" cy="28736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3</a:t>
            </a:r>
          </a:p>
        </p:txBody>
      </p:sp>
      <p:sp>
        <p:nvSpPr>
          <p:cNvPr id="28" name="Ovale 27">
            <a:extLst>
              <a:ext uri="{FF2B5EF4-FFF2-40B4-BE49-F238E27FC236}">
                <a16:creationId xmlns:a16="http://schemas.microsoft.com/office/drawing/2014/main" id="{8651BDC4-4A87-40F5-A042-3C2CBAB7A883}"/>
              </a:ext>
            </a:extLst>
          </p:cNvPr>
          <p:cNvSpPr/>
          <p:nvPr/>
        </p:nvSpPr>
        <p:spPr>
          <a:xfrm>
            <a:off x="2725053" y="2380541"/>
            <a:ext cx="288007" cy="28736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4</a:t>
            </a:r>
          </a:p>
        </p:txBody>
      </p:sp>
      <p:sp>
        <p:nvSpPr>
          <p:cNvPr id="29" name="Ovale 28">
            <a:extLst>
              <a:ext uri="{FF2B5EF4-FFF2-40B4-BE49-F238E27FC236}">
                <a16:creationId xmlns:a16="http://schemas.microsoft.com/office/drawing/2014/main" id="{5AE82F1B-1BD2-4A4F-B0F1-7CD7A8D14775}"/>
              </a:ext>
            </a:extLst>
          </p:cNvPr>
          <p:cNvSpPr/>
          <p:nvPr/>
        </p:nvSpPr>
        <p:spPr>
          <a:xfrm>
            <a:off x="1433512" y="2802145"/>
            <a:ext cx="288008" cy="28736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5</a:t>
            </a:r>
          </a:p>
        </p:txBody>
      </p:sp>
      <p:sp>
        <p:nvSpPr>
          <p:cNvPr id="33" name="Segnaposto contenuto 2">
            <a:extLst>
              <a:ext uri="{FF2B5EF4-FFF2-40B4-BE49-F238E27FC236}">
                <a16:creationId xmlns:a16="http://schemas.microsoft.com/office/drawing/2014/main" id="{E79D9526-631E-4B4F-AF72-FE1A48E954F3}"/>
              </a:ext>
            </a:extLst>
          </p:cNvPr>
          <p:cNvSpPr txBox="1">
            <a:spLocks/>
          </p:cNvSpPr>
          <p:nvPr/>
        </p:nvSpPr>
        <p:spPr>
          <a:xfrm>
            <a:off x="4635831" y="1075639"/>
            <a:ext cx="4256649" cy="84119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180000" lvl="0" indent="-180975"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Book" pitchFamily="2" charset="0"/>
              </a:rPr>
              <a:t>Specificare</a:t>
            </a:r>
            <a:r>
              <a:rPr kumimoji="0" lang="it-IT" sz="1100" b="0" i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Book" pitchFamily="2" charset="0"/>
              </a:rPr>
              <a:t> il numero di dose (se 1° o 2°) </a:t>
            </a:r>
            <a:r>
              <a:rPr lang="it-IT" sz="1100" dirty="0">
                <a:solidFill>
                  <a:srgbClr val="FF0000"/>
                </a:solidFill>
                <a:latin typeface="Gotham Book" pitchFamily="2" charset="0"/>
                <a:sym typeface="Wingdings"/>
              </a:rPr>
              <a:t></a:t>
            </a:r>
            <a:endParaRPr kumimoji="0" lang="it-IT" sz="11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otham Book" pitchFamily="2" charset="0"/>
            </a:endParaRPr>
          </a:p>
          <a:p>
            <a:pPr marL="180000" lvl="0" indent="-180975">
              <a:spcAft>
                <a:spcPts val="300"/>
              </a:spcAft>
              <a:buFont typeface="Wingdings" pitchFamily="2" charset="2"/>
              <a:buChar char="§"/>
            </a:pPr>
            <a:r>
              <a:rPr lang="it-IT" sz="1100" dirty="0">
                <a:solidFill>
                  <a:schemeClr val="tx1"/>
                </a:solidFill>
                <a:latin typeface="Gotham Book" pitchFamily="2" charset="0"/>
              </a:rPr>
              <a:t>Selezionare il </a:t>
            </a:r>
            <a:r>
              <a:rPr lang="it-IT" sz="1100" b="1" dirty="0">
                <a:solidFill>
                  <a:schemeClr val="tx1"/>
                </a:solidFill>
                <a:latin typeface="Gotham Book" pitchFamily="2" charset="0"/>
              </a:rPr>
              <a:t>Nome Commerciale </a:t>
            </a:r>
            <a:r>
              <a:rPr lang="it-IT" sz="1100" dirty="0">
                <a:solidFill>
                  <a:schemeClr val="tx1"/>
                </a:solidFill>
                <a:latin typeface="Gotham Book" pitchFamily="2" charset="0"/>
              </a:rPr>
              <a:t>del vaccino </a:t>
            </a:r>
            <a:r>
              <a:rPr lang="it-IT" sz="1100" dirty="0">
                <a:solidFill>
                  <a:srgbClr val="FF0000"/>
                </a:solidFill>
                <a:latin typeface="Gotham Book" pitchFamily="2" charset="0"/>
                <a:sym typeface="Wingdings"/>
              </a:rPr>
              <a:t></a:t>
            </a:r>
            <a:endParaRPr kumimoji="0" lang="it-IT" sz="11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Gotham Book" pitchFamily="2" charset="0"/>
            </a:endParaRPr>
          </a:p>
          <a:p>
            <a:pPr marL="180000" lvl="0" indent="-180975">
              <a:spcAft>
                <a:spcPts val="300"/>
              </a:spcAft>
              <a:buFont typeface="Wingdings" pitchFamily="2" charset="2"/>
              <a:buChar char="§"/>
            </a:pP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Gotham Book" pitchFamily="2" charset="0"/>
              </a:rPr>
              <a:t>Selezionare l’eventuale </a:t>
            </a:r>
            <a:r>
              <a:rPr lang="it-IT" sz="1100" b="1" dirty="0">
                <a:latin typeface="Gotham Book" pitchFamily="2" charset="0"/>
              </a:rPr>
              <a:t>M</a:t>
            </a:r>
            <a:r>
              <a:rPr kumimoji="0" lang="it-IT" sz="1100" b="1" i="0" u="none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Gotham Book" pitchFamily="2" charset="0"/>
              </a:rPr>
              <a:t>otivo</a:t>
            </a: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Gotham Book" pitchFamily="2" charset="0"/>
              </a:rPr>
              <a:t> </a:t>
            </a: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Book" pitchFamily="2" charset="0"/>
                <a:sym typeface="Wingdings"/>
              </a:rPr>
              <a:t>della vaccinazione </a:t>
            </a: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Gotham Book" pitchFamily="2" charset="0"/>
              </a:rPr>
              <a:t>nei casi previsti </a:t>
            </a:r>
            <a:r>
              <a:rPr lang="it-IT" sz="1100" dirty="0">
                <a:solidFill>
                  <a:srgbClr val="FF0000"/>
                </a:solidFill>
                <a:latin typeface="Gotham Book" pitchFamily="2" charset="0"/>
                <a:sym typeface="Wingdings"/>
              </a:rPr>
              <a:t></a:t>
            </a:r>
            <a:endParaRPr kumimoji="0" lang="it-IT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otham Boo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5610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6790</TotalTime>
  <Words>1250</Words>
  <Application>Microsoft Office PowerPoint</Application>
  <PresentationFormat>Presentazione su schermo (4:3)</PresentationFormat>
  <Paragraphs>144</Paragraphs>
  <Slides>22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9" baseType="lpstr">
      <vt:lpstr>Arial</vt:lpstr>
      <vt:lpstr>Arial Black</vt:lpstr>
      <vt:lpstr>Calibri</vt:lpstr>
      <vt:lpstr>Courier New</vt:lpstr>
      <vt:lpstr>Gotham Book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Lorenzo Sornaga</dc:creator>
  <cp:lastModifiedBy>Marzia Duro</cp:lastModifiedBy>
  <cp:revision>489</cp:revision>
  <cp:lastPrinted>2019-07-23T07:26:05Z</cp:lastPrinted>
  <dcterms:created xsi:type="dcterms:W3CDTF">2014-11-05T09:43:51Z</dcterms:created>
  <dcterms:modified xsi:type="dcterms:W3CDTF">2021-11-11T10:35:39Z</dcterms:modified>
</cp:coreProperties>
</file>